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jpg" ContentType="image/jpeg"/>
  <Default Extension="xlsx" ContentType="application/vnd.openxmlformats-officedocument.spreadsheetml.sheet"/>
  <Default Extension="vml" ContentType="application/vnd.openxmlformats-officedocument.vmlDrawing"/>
  <Default Extension="wdp" ContentType="image/vnd.ms-photo"/>
  <Default Extension="xls" ContentType="application/vnd.ms-excel"/>
  <Default Extension="png" ContentType="image/pn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37"/>
  </p:notesMasterIdLst>
  <p:sldIdLst>
    <p:sldId id="256" r:id="rId3"/>
    <p:sldId id="311" r:id="rId4"/>
    <p:sldId id="312" r:id="rId5"/>
    <p:sldId id="313" r:id="rId6"/>
    <p:sldId id="314" r:id="rId7"/>
    <p:sldId id="315" r:id="rId8"/>
    <p:sldId id="316" r:id="rId9"/>
    <p:sldId id="317" r:id="rId10"/>
    <p:sldId id="318" r:id="rId11"/>
    <p:sldId id="319" r:id="rId12"/>
    <p:sldId id="320" r:id="rId13"/>
    <p:sldId id="321" r:id="rId14"/>
    <p:sldId id="322" r:id="rId15"/>
    <p:sldId id="323" r:id="rId16"/>
    <p:sldId id="324" r:id="rId17"/>
    <p:sldId id="325" r:id="rId18"/>
    <p:sldId id="326" r:id="rId19"/>
    <p:sldId id="327" r:id="rId20"/>
    <p:sldId id="301" r:id="rId21"/>
    <p:sldId id="272" r:id="rId22"/>
    <p:sldId id="268" r:id="rId23"/>
    <p:sldId id="329" r:id="rId24"/>
    <p:sldId id="328" r:id="rId25"/>
    <p:sldId id="274" r:id="rId26"/>
    <p:sldId id="277" r:id="rId27"/>
    <p:sldId id="267" r:id="rId28"/>
    <p:sldId id="280" r:id="rId29"/>
    <p:sldId id="281" r:id="rId30"/>
    <p:sldId id="278" r:id="rId31"/>
    <p:sldId id="279" r:id="rId32"/>
    <p:sldId id="276" r:id="rId33"/>
    <p:sldId id="310" r:id="rId34"/>
    <p:sldId id="285" r:id="rId35"/>
    <p:sldId id="296" r:id="rId36"/>
  </p:sldIdLst>
  <p:sldSz cx="9144000" cy="5143500" type="screen16x9"/>
  <p:notesSz cx="6858000" cy="9144000"/>
  <p:defaultTextStyle>
    <a:defPPr>
      <a:defRPr lang="en-US"/>
    </a:defPPr>
    <a:lvl1pPr algn="l" defTabSz="685800" rtl="0" fontAlgn="base">
      <a:spcBef>
        <a:spcPct val="0"/>
      </a:spcBef>
      <a:spcAft>
        <a:spcPct val="0"/>
      </a:spcAft>
      <a:defRPr sz="1400" kern="1200">
        <a:solidFill>
          <a:schemeClr val="tx1"/>
        </a:solidFill>
        <a:latin typeface="Segoe UI" charset="0"/>
        <a:ea typeface="ＭＳ Ｐゴシック" charset="0"/>
        <a:cs typeface="ＭＳ Ｐゴシック" charset="0"/>
      </a:defRPr>
    </a:lvl1pPr>
    <a:lvl2pPr marL="342900" indent="114300" algn="l" defTabSz="685800" rtl="0" fontAlgn="base">
      <a:spcBef>
        <a:spcPct val="0"/>
      </a:spcBef>
      <a:spcAft>
        <a:spcPct val="0"/>
      </a:spcAft>
      <a:defRPr sz="1400" kern="1200">
        <a:solidFill>
          <a:schemeClr val="tx1"/>
        </a:solidFill>
        <a:latin typeface="Segoe UI" charset="0"/>
        <a:ea typeface="ＭＳ Ｐゴシック" charset="0"/>
        <a:cs typeface="ＭＳ Ｐゴシック" charset="0"/>
      </a:defRPr>
    </a:lvl2pPr>
    <a:lvl3pPr marL="685800" indent="228600" algn="l" defTabSz="685800" rtl="0" fontAlgn="base">
      <a:spcBef>
        <a:spcPct val="0"/>
      </a:spcBef>
      <a:spcAft>
        <a:spcPct val="0"/>
      </a:spcAft>
      <a:defRPr sz="1400" kern="1200">
        <a:solidFill>
          <a:schemeClr val="tx1"/>
        </a:solidFill>
        <a:latin typeface="Segoe UI" charset="0"/>
        <a:ea typeface="ＭＳ Ｐゴシック" charset="0"/>
        <a:cs typeface="ＭＳ Ｐゴシック" charset="0"/>
      </a:defRPr>
    </a:lvl3pPr>
    <a:lvl4pPr marL="1028700" indent="342900" algn="l" defTabSz="685800" rtl="0" fontAlgn="base">
      <a:spcBef>
        <a:spcPct val="0"/>
      </a:spcBef>
      <a:spcAft>
        <a:spcPct val="0"/>
      </a:spcAft>
      <a:defRPr sz="1400" kern="1200">
        <a:solidFill>
          <a:schemeClr val="tx1"/>
        </a:solidFill>
        <a:latin typeface="Segoe UI" charset="0"/>
        <a:ea typeface="ＭＳ Ｐゴシック" charset="0"/>
        <a:cs typeface="ＭＳ Ｐゴシック" charset="0"/>
      </a:defRPr>
    </a:lvl4pPr>
    <a:lvl5pPr marL="1371600" indent="457200" algn="l" defTabSz="685800" rtl="0" fontAlgn="base">
      <a:spcBef>
        <a:spcPct val="0"/>
      </a:spcBef>
      <a:spcAft>
        <a:spcPct val="0"/>
      </a:spcAft>
      <a:defRPr sz="1400" kern="1200">
        <a:solidFill>
          <a:schemeClr val="tx1"/>
        </a:solidFill>
        <a:latin typeface="Segoe UI" charset="0"/>
        <a:ea typeface="ＭＳ Ｐゴシック" charset="0"/>
        <a:cs typeface="ＭＳ Ｐゴシック" charset="0"/>
      </a:defRPr>
    </a:lvl5pPr>
    <a:lvl6pPr marL="2286000" algn="l" defTabSz="457200" rtl="0" eaLnBrk="1" latinLnBrk="0" hangingPunct="1">
      <a:defRPr sz="1400" kern="1200">
        <a:solidFill>
          <a:schemeClr val="tx1"/>
        </a:solidFill>
        <a:latin typeface="Segoe UI" charset="0"/>
        <a:ea typeface="ＭＳ Ｐゴシック" charset="0"/>
        <a:cs typeface="ＭＳ Ｐゴシック" charset="0"/>
      </a:defRPr>
    </a:lvl6pPr>
    <a:lvl7pPr marL="2743200" algn="l" defTabSz="457200" rtl="0" eaLnBrk="1" latinLnBrk="0" hangingPunct="1">
      <a:defRPr sz="1400" kern="1200">
        <a:solidFill>
          <a:schemeClr val="tx1"/>
        </a:solidFill>
        <a:latin typeface="Segoe UI" charset="0"/>
        <a:ea typeface="ＭＳ Ｐゴシック" charset="0"/>
        <a:cs typeface="ＭＳ Ｐゴシック" charset="0"/>
      </a:defRPr>
    </a:lvl7pPr>
    <a:lvl8pPr marL="3200400" algn="l" defTabSz="457200" rtl="0" eaLnBrk="1" latinLnBrk="0" hangingPunct="1">
      <a:defRPr sz="1400" kern="1200">
        <a:solidFill>
          <a:schemeClr val="tx1"/>
        </a:solidFill>
        <a:latin typeface="Segoe UI" charset="0"/>
        <a:ea typeface="ＭＳ Ｐゴシック" charset="0"/>
        <a:cs typeface="ＭＳ Ｐゴシック" charset="0"/>
      </a:defRPr>
    </a:lvl8pPr>
    <a:lvl9pPr marL="3657600" algn="l" defTabSz="457200" rtl="0" eaLnBrk="1" latinLnBrk="0" hangingPunct="1">
      <a:defRPr sz="1400" kern="1200">
        <a:solidFill>
          <a:schemeClr val="tx1"/>
        </a:solidFill>
        <a:latin typeface="Segoe U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orient="horz" pos="3024">
          <p15:clr>
            <a:srgbClr val="A4A3A4"/>
          </p15:clr>
        </p15:guide>
        <p15:guide id="3" orient="horz" pos="2297">
          <p15:clr>
            <a:srgbClr val="A4A3A4"/>
          </p15:clr>
        </p15:guide>
        <p15:guide id="4" pos="3840">
          <p15:clr>
            <a:srgbClr val="A4A3A4"/>
          </p15:clr>
        </p15:guide>
        <p15:guide id="5" pos="1428">
          <p15:clr>
            <a:srgbClr val="A4A3A4"/>
          </p15:clr>
        </p15:guide>
        <p15:guide id="6" pos="2887">
          <p15:clr>
            <a:srgbClr val="A4A3A4"/>
          </p15:clr>
        </p15:guide>
        <p15:guide id="7" pos="4348">
          <p15:clr>
            <a:srgbClr val="A4A3A4"/>
          </p15:clr>
        </p15:guide>
        <p15:guide id="8" pos="1182">
          <p15:clr>
            <a:srgbClr val="A4A3A4"/>
          </p15:clr>
        </p15:guide>
        <p15:guide id="9" pos="456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500"/>
    <a:srgbClr val="FF5900"/>
    <a:srgbClr val="FF7F00"/>
    <a:srgbClr val="FF5100"/>
    <a:srgbClr val="3C3C3C"/>
    <a:srgbClr val="575757"/>
    <a:srgbClr val="FEC087"/>
    <a:srgbClr val="FF7F14"/>
    <a:srgbClr val="CC4C3B"/>
    <a:srgbClr val="4D03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923"/>
    <p:restoredTop sz="92901"/>
  </p:normalViewPr>
  <p:slideViewPr>
    <p:cSldViewPr snapToGrid="0">
      <p:cViewPr varScale="1">
        <p:scale>
          <a:sx n="132" d="100"/>
          <a:sy n="132" d="100"/>
        </p:scale>
        <p:origin x="1504" y="176"/>
      </p:cViewPr>
      <p:guideLst>
        <p:guide orient="horz" pos="2160"/>
        <p:guide orient="horz" pos="3024"/>
        <p:guide orient="horz" pos="2297"/>
        <p:guide pos="3840"/>
        <p:guide pos="1428"/>
        <p:guide pos="2887"/>
        <p:guide pos="4348"/>
        <p:guide pos="1182"/>
        <p:guide pos="4564"/>
      </p:guideLst>
    </p:cSldViewPr>
  </p:slideViewPr>
  <p:outlineViewPr>
    <p:cViewPr>
      <p:scale>
        <a:sx n="33" d="100"/>
        <a:sy n="33" d="100"/>
      </p:scale>
      <p:origin x="0" y="0"/>
    </p:cViewPr>
  </p:outlineViewPr>
  <p:notesTextViewPr>
    <p:cViewPr>
      <p:scale>
        <a:sx n="1" d="1"/>
        <a:sy n="1" d="1"/>
      </p:scale>
      <p:origin x="0" y="0"/>
    </p:cViewPr>
  </p:notesTextViewPr>
  <p:sorterViewPr>
    <p:cViewPr>
      <p:scale>
        <a:sx n="65" d="100"/>
        <a:sy n="65" d="100"/>
      </p:scale>
      <p:origin x="0" y="0"/>
    </p:cViewPr>
  </p:sorterViewPr>
  <p:notesViewPr>
    <p:cSldViewPr snapToGrid="0">
      <p:cViewPr varScale="1">
        <p:scale>
          <a:sx n="110" d="100"/>
          <a:sy n="110" d="100"/>
        </p:scale>
        <p:origin x="-4280"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notesMaster" Target="notesMasters/notes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rgbClr val="004A7F"/>
            </a:solidFill>
            <a:ln>
              <a:noFill/>
            </a:ln>
            <a:effectLst/>
          </c:spPr>
          <c:invertIfNegative val="0"/>
          <c:dPt>
            <c:idx val="1"/>
            <c:invertIfNegative val="0"/>
            <c:bubble3D val="0"/>
            <c:spPr>
              <a:gradFill>
                <a:gsLst>
                  <a:gs pos="0">
                    <a:schemeClr val="bg1">
                      <a:lumMod val="50000"/>
                    </a:schemeClr>
                  </a:gs>
                  <a:gs pos="100000">
                    <a:schemeClr val="tx1">
                      <a:lumMod val="75000"/>
                      <a:lumOff val="25000"/>
                    </a:schemeClr>
                  </a:gs>
                </a:gsLst>
                <a:lin ang="10800000" scaled="1"/>
              </a:gradFill>
              <a:ln>
                <a:noFill/>
              </a:ln>
              <a:effectLst/>
            </c:spPr>
          </c:dPt>
          <c:dPt>
            <c:idx val="2"/>
            <c:invertIfNegative val="0"/>
            <c:bubble3D val="0"/>
            <c:spPr>
              <a:gradFill>
                <a:gsLst>
                  <a:gs pos="0">
                    <a:schemeClr val="bg1">
                      <a:lumMod val="50000"/>
                    </a:schemeClr>
                  </a:gs>
                  <a:gs pos="100000">
                    <a:schemeClr val="tx1">
                      <a:lumMod val="75000"/>
                      <a:lumOff val="25000"/>
                    </a:schemeClr>
                  </a:gs>
                </a:gsLst>
                <a:lin ang="10800000" scaled="1"/>
              </a:gradFill>
              <a:ln>
                <a:noFill/>
              </a:ln>
              <a:effectLst/>
            </c:spPr>
          </c:dPt>
          <c:dPt>
            <c:idx val="3"/>
            <c:invertIfNegative val="0"/>
            <c:bubble3D val="0"/>
            <c:spPr>
              <a:gradFill>
                <a:gsLst>
                  <a:gs pos="0">
                    <a:schemeClr val="bg1">
                      <a:lumMod val="50000"/>
                    </a:schemeClr>
                  </a:gs>
                  <a:gs pos="100000">
                    <a:schemeClr val="tx1">
                      <a:lumMod val="75000"/>
                      <a:lumOff val="25000"/>
                    </a:schemeClr>
                  </a:gs>
                </a:gsLst>
                <a:lin ang="10800000" scaled="1"/>
              </a:gradFill>
              <a:ln>
                <a:noFill/>
              </a:ln>
              <a:effectLst/>
            </c:spPr>
          </c:dPt>
          <c:dPt>
            <c:idx val="4"/>
            <c:invertIfNegative val="0"/>
            <c:bubble3D val="0"/>
            <c:spPr>
              <a:gradFill>
                <a:gsLst>
                  <a:gs pos="0">
                    <a:schemeClr val="bg1">
                      <a:lumMod val="50000"/>
                    </a:schemeClr>
                  </a:gs>
                  <a:gs pos="100000">
                    <a:schemeClr val="tx1">
                      <a:lumMod val="75000"/>
                      <a:lumOff val="25000"/>
                    </a:schemeClr>
                  </a:gs>
                </a:gsLst>
                <a:lin ang="10800000" scaled="1"/>
              </a:gradFill>
              <a:ln>
                <a:noFill/>
              </a:ln>
              <a:effectLst/>
            </c:spPr>
          </c:dPt>
          <c:dPt>
            <c:idx val="5"/>
            <c:invertIfNegative val="0"/>
            <c:bubble3D val="0"/>
            <c:spPr>
              <a:gradFill>
                <a:gsLst>
                  <a:gs pos="0">
                    <a:schemeClr val="bg1">
                      <a:lumMod val="50000"/>
                    </a:schemeClr>
                  </a:gs>
                  <a:gs pos="100000">
                    <a:schemeClr val="tx1">
                      <a:lumMod val="75000"/>
                      <a:lumOff val="25000"/>
                    </a:schemeClr>
                  </a:gs>
                </a:gsLst>
                <a:lin ang="10800000" scaled="1"/>
              </a:gradFill>
              <a:ln>
                <a:noFill/>
              </a:ln>
              <a:effectLst/>
            </c:spPr>
          </c:dPt>
          <c:dPt>
            <c:idx val="6"/>
            <c:invertIfNegative val="0"/>
            <c:bubble3D val="0"/>
            <c:spPr>
              <a:gradFill>
                <a:gsLst>
                  <a:gs pos="0">
                    <a:schemeClr val="bg1">
                      <a:lumMod val="50000"/>
                    </a:schemeClr>
                  </a:gs>
                  <a:gs pos="100000">
                    <a:schemeClr val="tx1">
                      <a:lumMod val="75000"/>
                      <a:lumOff val="25000"/>
                    </a:schemeClr>
                  </a:gs>
                </a:gsLst>
                <a:lin ang="10800000" scaled="1"/>
              </a:gradFill>
              <a:ln>
                <a:noFill/>
              </a:ln>
              <a:effectLst/>
            </c:spPr>
          </c:dPt>
          <c:dPt>
            <c:idx val="7"/>
            <c:invertIfNegative val="0"/>
            <c:bubble3D val="0"/>
            <c:spPr>
              <a:gradFill>
                <a:gsLst>
                  <a:gs pos="0">
                    <a:schemeClr val="bg1">
                      <a:lumMod val="50000"/>
                    </a:schemeClr>
                  </a:gs>
                  <a:gs pos="100000">
                    <a:schemeClr val="tx1">
                      <a:lumMod val="75000"/>
                      <a:lumOff val="25000"/>
                    </a:schemeClr>
                  </a:gs>
                </a:gsLst>
                <a:lin ang="10800000" scaled="1"/>
              </a:gradFill>
              <a:ln>
                <a:noFill/>
              </a:ln>
              <a:effectLst/>
            </c:spPr>
          </c:dPt>
          <c:dPt>
            <c:idx val="8"/>
            <c:invertIfNegative val="0"/>
            <c:bubble3D val="0"/>
            <c:spPr>
              <a:gradFill flip="none" rotWithShape="1">
                <a:gsLst>
                  <a:gs pos="0">
                    <a:schemeClr val="bg1">
                      <a:lumMod val="50000"/>
                    </a:schemeClr>
                  </a:gs>
                  <a:gs pos="100000">
                    <a:schemeClr val="tx1">
                      <a:lumMod val="75000"/>
                      <a:lumOff val="25000"/>
                    </a:schemeClr>
                  </a:gs>
                </a:gsLst>
                <a:lin ang="10800000" scaled="1"/>
                <a:tileRect/>
              </a:gradFill>
              <a:ln>
                <a:noFill/>
              </a:ln>
              <a:effectLst/>
            </c:spPr>
          </c:dPt>
          <c:dPt>
            <c:idx val="9"/>
            <c:invertIfNegative val="0"/>
            <c:bubble3D val="0"/>
            <c:spPr>
              <a:solidFill>
                <a:srgbClr val="FF0000"/>
              </a:solidFill>
              <a:ln>
                <a:noFill/>
              </a:ln>
              <a:effectLst/>
            </c:spPr>
            <c:extLst xmlns:c16r2="http://schemas.microsoft.com/office/drawing/2015/06/chart">
              <c:ext xmlns:c16="http://schemas.microsoft.com/office/drawing/2014/chart" uri="{C3380CC4-5D6E-409C-BE32-E72D297353CC}">
                <c16:uniqueId val="{00000001-F107-49AD-B273-D36BC71BA688}"/>
              </c:ext>
            </c:extLst>
          </c:dPt>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Arial" charset="0"/>
                    <a:ea typeface="Arial" charset="0"/>
                    <a:cs typeface="Arial" charset="0"/>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Denial of Service</c:v>
                </c:pt>
                <c:pt idx="1">
                  <c:v>Crimeware</c:v>
                </c:pt>
                <c:pt idx="2">
                  <c:v>Physical Theft / Loss</c:v>
                </c:pt>
                <c:pt idx="3">
                  <c:v>Payment Card Skimmers</c:v>
                </c:pt>
                <c:pt idx="4">
                  <c:v>Everything Else</c:v>
                </c:pt>
                <c:pt idx="5">
                  <c:v>Cyber-espionage</c:v>
                </c:pt>
                <c:pt idx="6">
                  <c:v>Privilege Misuse</c:v>
                </c:pt>
                <c:pt idx="7">
                  <c:v>Miscellaneous Errors</c:v>
                </c:pt>
                <c:pt idx="8">
                  <c:v>POS Intrusions</c:v>
                </c:pt>
                <c:pt idx="9">
                  <c:v>Web App Attacks</c:v>
                </c:pt>
              </c:strCache>
            </c:strRef>
          </c:cat>
          <c:val>
            <c:numRef>
              <c:f>Sheet1!$B$2:$B$11</c:f>
              <c:numCache>
                <c:formatCode>General</c:formatCode>
                <c:ptCount val="10"/>
                <c:pt idx="0">
                  <c:v>1.0</c:v>
                </c:pt>
                <c:pt idx="1">
                  <c:v>49.0</c:v>
                </c:pt>
                <c:pt idx="2">
                  <c:v>56.0</c:v>
                </c:pt>
                <c:pt idx="3">
                  <c:v>86.0</c:v>
                </c:pt>
                <c:pt idx="4">
                  <c:v>125.0</c:v>
                </c:pt>
                <c:pt idx="5">
                  <c:v>155.0</c:v>
                </c:pt>
                <c:pt idx="6">
                  <c:v>172.0</c:v>
                </c:pt>
                <c:pt idx="7">
                  <c:v>197.0</c:v>
                </c:pt>
                <c:pt idx="8">
                  <c:v>525.0</c:v>
                </c:pt>
                <c:pt idx="9">
                  <c:v>908.0</c:v>
                </c:pt>
              </c:numCache>
            </c:numRef>
          </c:val>
          <c:extLst xmlns:c16r2="http://schemas.microsoft.com/office/drawing/2015/06/chart">
            <c:ext xmlns:c16="http://schemas.microsoft.com/office/drawing/2014/chart" uri="{C3380CC4-5D6E-409C-BE32-E72D297353CC}">
              <c16:uniqueId val="{00000002-F107-49AD-B273-D36BC71BA688}"/>
            </c:ext>
          </c:extLst>
        </c:ser>
        <c:dLbls>
          <c:dLblPos val="outEnd"/>
          <c:showLegendKey val="0"/>
          <c:showVal val="1"/>
          <c:showCatName val="0"/>
          <c:showSerName val="0"/>
          <c:showPercent val="0"/>
          <c:showBubbleSize val="0"/>
        </c:dLbls>
        <c:gapWidth val="31"/>
        <c:axId val="-667934672"/>
        <c:axId val="-667930656"/>
      </c:barChart>
      <c:catAx>
        <c:axId val="-66793467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charset="0"/>
                <a:ea typeface="Arial" charset="0"/>
                <a:cs typeface="Arial" charset="0"/>
              </a:defRPr>
            </a:pPr>
            <a:endParaRPr lang="en-US"/>
          </a:p>
        </c:txPr>
        <c:crossAx val="-667930656"/>
        <c:crosses val="autoZero"/>
        <c:auto val="1"/>
        <c:lblAlgn val="ctr"/>
        <c:lblOffset val="100"/>
        <c:noMultiLvlLbl val="0"/>
      </c:catAx>
      <c:valAx>
        <c:axId val="-667930656"/>
        <c:scaling>
          <c:orientation val="minMax"/>
        </c:scaling>
        <c:delete val="1"/>
        <c:axPos val="b"/>
        <c:numFmt formatCode="General" sourceLinked="1"/>
        <c:majorTickMark val="none"/>
        <c:minorTickMark val="none"/>
        <c:tickLblPos val="nextTo"/>
        <c:crossAx val="-667934672"/>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Arial" charset="0"/>
          <a:ea typeface="Arial" charset="0"/>
          <a:cs typeface="Arial"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Arial" pitchFamily="34" charset="0"/>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a:latin typeface="Arial" pitchFamily="34" charset="0"/>
                <a:ea typeface="+mn-ea"/>
                <a:cs typeface="+mn-cs"/>
              </a:defRPr>
            </a:lvl1pPr>
          </a:lstStyle>
          <a:p>
            <a:pPr>
              <a:defRPr/>
            </a:pPr>
            <a:fld id="{59A8B918-A2FD-1046-A009-DC5B7188C6D3}" type="datetimeFigureOut">
              <a:rPr lang="en-US"/>
              <a:pPr>
                <a:defRPr/>
              </a:pPr>
              <a:t>4/21/17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Arial" pitchFamily="34" charset="0"/>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a:latin typeface="Arial" pitchFamily="34" charset="0"/>
                <a:ea typeface="+mn-ea"/>
                <a:cs typeface="+mn-cs"/>
              </a:defRPr>
            </a:lvl1pPr>
          </a:lstStyle>
          <a:p>
            <a:pPr>
              <a:defRPr/>
            </a:pPr>
            <a:fld id="{DCAA0F63-6756-1446-AB16-BFCDD7421AB5}" type="slidenum">
              <a:rPr lang="en-US"/>
              <a:pPr>
                <a:defRPr/>
              </a:pPr>
              <a:t>‹#›</a:t>
            </a:fld>
            <a:endParaRPr lang="en-US" dirty="0"/>
          </a:p>
        </p:txBody>
      </p:sp>
    </p:spTree>
    <p:extLst>
      <p:ext uri="{BB962C8B-B14F-4D97-AF65-F5344CB8AC3E}">
        <p14:creationId xmlns:p14="http://schemas.microsoft.com/office/powerpoint/2010/main" val="2903906754"/>
      </p:ext>
    </p:extLst>
  </p:cSld>
  <p:clrMap bg1="lt1" tx1="dk1" bg2="lt2" tx2="dk2" accent1="accent1" accent2="accent2" accent3="accent3" accent4="accent4" accent5="accent5" accent6="accent6" hlink="hlink" folHlink="folHlink"/>
  <p:notesStyle>
    <a:lvl1pPr algn="l" defTabSz="685800" rtl="0" eaLnBrk="0" fontAlgn="base" hangingPunct="0">
      <a:spcBef>
        <a:spcPct val="30000"/>
      </a:spcBef>
      <a:spcAft>
        <a:spcPct val="0"/>
      </a:spcAft>
      <a:defRPr sz="900" kern="1200">
        <a:solidFill>
          <a:schemeClr val="tx1"/>
        </a:solidFill>
        <a:latin typeface="Arial" pitchFamily="34" charset="0"/>
        <a:ea typeface="ＭＳ Ｐゴシック" charset="0"/>
        <a:cs typeface="ＭＳ Ｐゴシック" charset="0"/>
      </a:defRPr>
    </a:lvl1pPr>
    <a:lvl2pPr marL="342900" algn="l" defTabSz="685800" rtl="0" eaLnBrk="0" fontAlgn="base" hangingPunct="0">
      <a:spcBef>
        <a:spcPct val="30000"/>
      </a:spcBef>
      <a:spcAft>
        <a:spcPct val="0"/>
      </a:spcAft>
      <a:defRPr sz="900" kern="1200">
        <a:solidFill>
          <a:schemeClr val="tx1"/>
        </a:solidFill>
        <a:latin typeface="Arial" pitchFamily="34" charset="0"/>
        <a:ea typeface="ＭＳ Ｐゴシック" charset="0"/>
        <a:cs typeface="+mn-cs"/>
      </a:defRPr>
    </a:lvl2pPr>
    <a:lvl3pPr marL="685800" algn="l" defTabSz="685800" rtl="0" eaLnBrk="0" fontAlgn="base" hangingPunct="0">
      <a:spcBef>
        <a:spcPct val="30000"/>
      </a:spcBef>
      <a:spcAft>
        <a:spcPct val="0"/>
      </a:spcAft>
      <a:defRPr sz="900" kern="1200">
        <a:solidFill>
          <a:schemeClr val="tx1"/>
        </a:solidFill>
        <a:latin typeface="Arial" pitchFamily="34" charset="0"/>
        <a:ea typeface="ＭＳ Ｐゴシック" charset="0"/>
        <a:cs typeface="+mn-cs"/>
      </a:defRPr>
    </a:lvl3pPr>
    <a:lvl4pPr marL="1028700" algn="l" defTabSz="685800" rtl="0" eaLnBrk="0" fontAlgn="base" hangingPunct="0">
      <a:spcBef>
        <a:spcPct val="30000"/>
      </a:spcBef>
      <a:spcAft>
        <a:spcPct val="0"/>
      </a:spcAft>
      <a:defRPr sz="900" kern="1200">
        <a:solidFill>
          <a:schemeClr val="tx1"/>
        </a:solidFill>
        <a:latin typeface="Arial" pitchFamily="34" charset="0"/>
        <a:ea typeface="ＭＳ Ｐゴシック" charset="0"/>
        <a:cs typeface="+mn-cs"/>
      </a:defRPr>
    </a:lvl4pPr>
    <a:lvl5pPr marL="1371600" algn="l" defTabSz="685800" rtl="0" eaLnBrk="0" fontAlgn="base" hangingPunct="0">
      <a:spcBef>
        <a:spcPct val="30000"/>
      </a:spcBef>
      <a:spcAft>
        <a:spcPct val="0"/>
      </a:spcAft>
      <a:defRPr sz="900" kern="1200">
        <a:solidFill>
          <a:schemeClr val="tx1"/>
        </a:solidFill>
        <a:latin typeface="Arial" pitchFamily="34" charset="0"/>
        <a:ea typeface="ＭＳ Ｐゴシック" charset="0"/>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 Id="rId3" Type="http://schemas.openxmlformats.org/officeDocument/2006/relationships/hyperlink" Target="https://docs.microsoft.com/en-us/azure/active-directory/role-based-access-control-configure"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 Id="rId3" Type="http://schemas.openxmlformats.org/officeDocument/2006/relationships/hyperlink" Target="https://docs.microsoft.com/en-us/azure/virtual-network/virtual-network-nsg-manage-log"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 Id="rId3" Type="http://schemas.openxmlformats.org/officeDocument/2006/relationships/hyperlink" Target="https://docs.microsoft.com/en-us/azure/security/azure-security-disk-encryption"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 Id="rId3" Type="http://schemas.openxmlformats.org/officeDocument/2006/relationships/hyperlink" Target="https://docs.microsoft.com/en-us/azure/azure-resource-manager/resource-manager-template-walkthrough"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 Id="rId3" Type="http://schemas.openxmlformats.org/officeDocument/2006/relationships/hyperlink" Target="https://docs.microsoft.com/en-us/azure/azure-resource-manager/resource-group-audit"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a:p>
            <a:pPr marL="342900" lvl="1" indent="0">
              <a:buFont typeface="Arial" panose="020B0604020202020204" pitchFamily="34" charset="0"/>
              <a:buNone/>
            </a:pPr>
            <a:r>
              <a:rPr lang="en-US" baseline="0" dirty="0"/>
              <a:t>Business agility – automated, rapid and frequent development to production</a:t>
            </a:r>
          </a:p>
          <a:p>
            <a:pPr marL="342900" lvl="1" indent="0">
              <a:buFont typeface="Arial" panose="020B0604020202020204" pitchFamily="34" charset="0"/>
              <a:buNone/>
            </a:pPr>
            <a:r>
              <a:rPr lang="en-US" baseline="0" dirty="0"/>
              <a:t>Elastic – grow up and down as needed</a:t>
            </a:r>
          </a:p>
          <a:p>
            <a:pPr marL="342900" lvl="1" indent="0">
              <a:buFont typeface="Arial" panose="020B0604020202020204" pitchFamily="34" charset="0"/>
              <a:buNone/>
            </a:pPr>
            <a:r>
              <a:rPr lang="en-US" baseline="0" dirty="0"/>
              <a:t>Lower costs – no capex, pay as you go, minimal setup</a:t>
            </a:r>
          </a:p>
          <a:p>
            <a:pPr marL="342900" lvl="1" indent="0">
              <a:buFont typeface="Arial" panose="020B0604020202020204" pitchFamily="34" charset="0"/>
              <a:buNone/>
            </a:pPr>
            <a:endParaRPr lang="en-US" baseline="0" dirty="0"/>
          </a:p>
        </p:txBody>
      </p:sp>
      <p:sp>
        <p:nvSpPr>
          <p:cNvPr id="4" name="Slide Number Placeholder 3"/>
          <p:cNvSpPr>
            <a:spLocks noGrp="1"/>
          </p:cNvSpPr>
          <p:nvPr>
            <p:ph type="sldNum" sz="quarter" idx="10"/>
          </p:nvPr>
        </p:nvSpPr>
        <p:spPr/>
        <p:txBody>
          <a:bodyPr/>
          <a:lstStyle/>
          <a:p>
            <a:pPr>
              <a:defRPr/>
            </a:pPr>
            <a:fld id="{DCAA0F63-6756-1446-AB16-BFCDD7421AB5}" type="slidenum">
              <a:rPr lang="en-US" smtClean="0"/>
              <a:pPr>
                <a:defRPr/>
              </a:pPr>
              <a:t>2</a:t>
            </a:fld>
            <a:endParaRPr lang="en-US"/>
          </a:p>
        </p:txBody>
      </p:sp>
    </p:spTree>
    <p:extLst>
      <p:ext uri="{BB962C8B-B14F-4D97-AF65-F5344CB8AC3E}">
        <p14:creationId xmlns:p14="http://schemas.microsoft.com/office/powerpoint/2010/main" val="957772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AA0F63-6756-1446-AB16-BFCDD7421AB5}" type="slidenum">
              <a:rPr lang="en-US" smtClean="0"/>
              <a:pPr>
                <a:defRPr/>
              </a:pPr>
              <a:t>14</a:t>
            </a:fld>
            <a:endParaRPr lang="en-US"/>
          </a:p>
        </p:txBody>
      </p:sp>
    </p:spTree>
    <p:extLst>
      <p:ext uri="{BB962C8B-B14F-4D97-AF65-F5344CB8AC3E}">
        <p14:creationId xmlns:p14="http://schemas.microsoft.com/office/powerpoint/2010/main" val="373651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AA0F63-6756-1446-AB16-BFCDD7421AB5}" type="slidenum">
              <a:rPr lang="en-US" smtClean="0"/>
              <a:pPr>
                <a:defRPr/>
              </a:pPr>
              <a:t>15</a:t>
            </a:fld>
            <a:endParaRPr lang="en-US" dirty="0"/>
          </a:p>
        </p:txBody>
      </p:sp>
    </p:spTree>
    <p:extLst>
      <p:ext uri="{BB962C8B-B14F-4D97-AF65-F5344CB8AC3E}">
        <p14:creationId xmlns:p14="http://schemas.microsoft.com/office/powerpoint/2010/main" val="479835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AA0F63-6756-1446-AB16-BFCDD7421AB5}" type="slidenum">
              <a:rPr lang="en-US" smtClean="0"/>
              <a:pPr>
                <a:defRPr/>
              </a:pPr>
              <a:t>16</a:t>
            </a:fld>
            <a:endParaRPr lang="en-US" dirty="0"/>
          </a:p>
        </p:txBody>
      </p:sp>
    </p:spTree>
    <p:extLst>
      <p:ext uri="{BB962C8B-B14F-4D97-AF65-F5344CB8AC3E}">
        <p14:creationId xmlns:p14="http://schemas.microsoft.com/office/powerpoint/2010/main" val="970377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0" fontAlgn="base" latinLnBrk="0" hangingPunct="0">
              <a:lnSpc>
                <a:spcPct val="100000"/>
              </a:lnSpc>
              <a:spcBef>
                <a:spcPct val="30000"/>
              </a:spcBef>
              <a:spcAft>
                <a:spcPct val="0"/>
              </a:spcAft>
              <a:buClrTx/>
              <a:buSzTx/>
              <a:buFontTx/>
              <a:buNone/>
              <a:tabLst/>
              <a:defRPr/>
            </a:pPr>
            <a:r>
              <a:rPr lang="en-US" sz="900" dirty="0" smtClean="0"/>
              <a:t>Yet</a:t>
            </a:r>
            <a:r>
              <a:rPr lang="en-US" sz="900" dirty="0"/>
              <a:t>, businesses today are spending less than 5% of their security budgets protecting these valuable assets. (</a:t>
            </a:r>
            <a:r>
              <a:rPr lang="en-US" sz="900" dirty="0" err="1"/>
              <a:t>Veracode</a:t>
            </a:r>
            <a:r>
              <a:rPr lang="en-US" sz="900" baseline="0" dirty="0"/>
              <a:t> / Gartner)</a:t>
            </a:r>
            <a:endParaRPr lang="en-US" sz="900" dirty="0"/>
          </a:p>
          <a:p>
            <a:endParaRPr lang="en-US" dirty="0"/>
          </a:p>
          <a:p>
            <a:pPr marL="0" marR="0" lvl="0" indent="0" algn="l" defTabSz="685800" rtl="0" eaLnBrk="0" fontAlgn="base" latinLnBrk="0" hangingPunct="0">
              <a:lnSpc>
                <a:spcPct val="100000"/>
              </a:lnSpc>
              <a:spcBef>
                <a:spcPct val="30000"/>
              </a:spcBef>
              <a:spcAft>
                <a:spcPct val="0"/>
              </a:spcAft>
              <a:buClrTx/>
              <a:buSzTx/>
              <a:buFontTx/>
              <a:buNone/>
              <a:tabLst/>
              <a:defRPr/>
            </a:pPr>
            <a:r>
              <a:rPr lang="en-US" dirty="0"/>
              <a:t>But attacks on web applications accounted for over 40 percent of incidents resulting in a data breach, and were the single-biggest source of data loss. –( Verizon 2016 ) and </a:t>
            </a:r>
            <a:r>
              <a:rPr lang="en-US" sz="900" kern="1200" dirty="0">
                <a:solidFill>
                  <a:schemeClr val="tx1"/>
                </a:solidFill>
                <a:effectLst/>
                <a:latin typeface="Arial" pitchFamily="34" charset="0"/>
                <a:ea typeface="ＭＳ Ｐゴシック" charset="0"/>
                <a:cs typeface="ＭＳ Ｐゴシック" charset="0"/>
              </a:rPr>
              <a:t>These stats are reflected in Alert Logic, where application attacks comprise the Top 5 attacks seen in the SOC – totaling 53.8% of all attacks.</a:t>
            </a:r>
          </a:p>
          <a:p>
            <a:endParaRPr lang="en-US" dirty="0"/>
          </a:p>
        </p:txBody>
      </p:sp>
      <p:sp>
        <p:nvSpPr>
          <p:cNvPr id="4" name="Slide Number Placeholder 3"/>
          <p:cNvSpPr>
            <a:spLocks noGrp="1"/>
          </p:cNvSpPr>
          <p:nvPr>
            <p:ph type="sldNum" sz="quarter" idx="10"/>
          </p:nvPr>
        </p:nvSpPr>
        <p:spPr/>
        <p:txBody>
          <a:bodyPr/>
          <a:lstStyle/>
          <a:p>
            <a:pPr>
              <a:defRPr/>
            </a:pPr>
            <a:fld id="{427A0D1A-A26C-8C44-AC5E-C13472DFADEE}" type="slidenum">
              <a:rPr lang="en-US" smtClean="0">
                <a:solidFill>
                  <a:prstClr val="black"/>
                </a:solidFill>
              </a:rPr>
              <a:pPr>
                <a:defRPr/>
              </a:pPr>
              <a:t>17</a:t>
            </a:fld>
            <a:endParaRPr lang="en-US">
              <a:solidFill>
                <a:prstClr val="black"/>
              </a:solidFill>
            </a:endParaRPr>
          </a:p>
        </p:txBody>
      </p:sp>
    </p:spTree>
    <p:extLst>
      <p:ext uri="{BB962C8B-B14F-4D97-AF65-F5344CB8AC3E}">
        <p14:creationId xmlns:p14="http://schemas.microsoft.com/office/powerpoint/2010/main" val="9209297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27A0D1A-A26C-8C44-AC5E-C13472DFADEE}" type="slidenum">
              <a:rPr lang="en-US" smtClean="0">
                <a:solidFill>
                  <a:prstClr val="black"/>
                </a:solidFill>
              </a:rPr>
              <a:pPr>
                <a:defRPr/>
              </a:pPr>
              <a:t>20</a:t>
            </a:fld>
            <a:endParaRPr lang="en-US">
              <a:solidFill>
                <a:prstClr val="black"/>
              </a:solidFill>
            </a:endParaRPr>
          </a:p>
        </p:txBody>
      </p:sp>
    </p:spTree>
    <p:extLst>
      <p:ext uri="{BB962C8B-B14F-4D97-AF65-F5344CB8AC3E}">
        <p14:creationId xmlns:p14="http://schemas.microsoft.com/office/powerpoint/2010/main" val="3935982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759874-2F11-4582-8757-D26ED139F31A}" type="slidenum">
              <a:rPr lang="en-US" smtClean="0"/>
              <a:t>21</a:t>
            </a:fld>
            <a:endParaRPr lang="en-US"/>
          </a:p>
        </p:txBody>
      </p:sp>
    </p:spTree>
    <p:extLst>
      <p:ext uri="{BB962C8B-B14F-4D97-AF65-F5344CB8AC3E}">
        <p14:creationId xmlns:p14="http://schemas.microsoft.com/office/powerpoint/2010/main" val="360829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20905778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5A368D-D115-4096-BC4A-6C8D54350422}" type="slidenum">
              <a:rPr lang="en-US" altLang="en-US" smtClean="0"/>
              <a:pPr/>
              <a:t>31</a:t>
            </a:fld>
            <a:endParaRPr lang="en-US" altLang="en-US"/>
          </a:p>
        </p:txBody>
      </p:sp>
    </p:spTree>
    <p:extLst>
      <p:ext uri="{BB962C8B-B14F-4D97-AF65-F5344CB8AC3E}">
        <p14:creationId xmlns:p14="http://schemas.microsoft.com/office/powerpoint/2010/main" val="19029447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759874-2F11-4582-8757-D26ED139F31A}" type="slidenum">
              <a:rPr lang="en-US" smtClean="0"/>
              <a:t>32</a:t>
            </a:fld>
            <a:endParaRPr lang="en-US"/>
          </a:p>
        </p:txBody>
      </p:sp>
    </p:spTree>
    <p:extLst>
      <p:ext uri="{BB962C8B-B14F-4D97-AF65-F5344CB8AC3E}">
        <p14:creationId xmlns:p14="http://schemas.microsoft.com/office/powerpoint/2010/main" val="10338404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78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x-none">
                <a:latin typeface="Arial" charset="0"/>
                <a:ea typeface="MS PGothic" charset="-128"/>
              </a:rPr>
              <a:t>I</a:t>
            </a:r>
            <a:r>
              <a:rPr lang="en-US" altLang="en-US">
                <a:latin typeface="Arial" charset="0"/>
                <a:ea typeface="MS PGothic" charset="-128"/>
              </a:rPr>
              <a:t>’</a:t>
            </a:r>
            <a:r>
              <a:rPr lang="en-US" altLang="x-none">
                <a:latin typeface="Arial" charset="0"/>
                <a:ea typeface="MS PGothic" charset="-128"/>
              </a:rPr>
              <a:t>ve mentioned many times that some of the best clients are subject to regulations, especially PCI.</a:t>
            </a:r>
          </a:p>
          <a:p>
            <a:r>
              <a:rPr lang="en-US" altLang="x-none">
                <a:latin typeface="Arial" charset="0"/>
                <a:ea typeface="MS PGothic" charset="-128"/>
              </a:rPr>
              <a:t>The reason I zero in on PCIs, it</a:t>
            </a:r>
            <a:r>
              <a:rPr lang="en-US" altLang="en-US">
                <a:latin typeface="Arial" charset="0"/>
                <a:ea typeface="MS PGothic" charset="-128"/>
              </a:rPr>
              <a:t>’</a:t>
            </a:r>
            <a:r>
              <a:rPr lang="en-US" altLang="x-none">
                <a:latin typeface="Arial" charset="0"/>
                <a:ea typeface="MS PGothic" charset="-128"/>
              </a:rPr>
              <a:t>s very prescriptive in what it requires. It requires at the application layer that they put in a web application firewall or they do code reviews. It</a:t>
            </a:r>
            <a:r>
              <a:rPr lang="en-US" altLang="en-US">
                <a:latin typeface="Arial" charset="0"/>
                <a:ea typeface="MS PGothic" charset="-128"/>
              </a:rPr>
              <a:t>’</a:t>
            </a:r>
            <a:r>
              <a:rPr lang="en-US" altLang="x-none">
                <a:latin typeface="Arial" charset="0"/>
                <a:ea typeface="MS PGothic" charset="-128"/>
              </a:rPr>
              <a:t>s much easier to put in a protection because people are always editing their application. From a logging perspective, it</a:t>
            </a:r>
            <a:r>
              <a:rPr lang="en-US" altLang="en-US">
                <a:latin typeface="Arial" charset="0"/>
                <a:ea typeface="MS PGothic" charset="-128"/>
              </a:rPr>
              <a:t>’</a:t>
            </a:r>
            <a:r>
              <a:rPr lang="en-US" altLang="x-none">
                <a:latin typeface="Arial" charset="0"/>
                <a:ea typeface="MS PGothic" charset="-128"/>
              </a:rPr>
              <a:t>s clear that you</a:t>
            </a:r>
            <a:r>
              <a:rPr lang="en-US" altLang="en-US">
                <a:latin typeface="Arial" charset="0"/>
                <a:ea typeface="MS PGothic" charset="-128"/>
              </a:rPr>
              <a:t>’</a:t>
            </a:r>
            <a:r>
              <a:rPr lang="en-US" altLang="x-none">
                <a:latin typeface="Arial" charset="0"/>
                <a:ea typeface="MS PGothic" charset="-128"/>
              </a:rPr>
              <a:t>ve got to collect the logs, you must keep them available online for 90 days, you must store them for 12 months and you</a:t>
            </a:r>
            <a:r>
              <a:rPr lang="en-US" altLang="en-US">
                <a:latin typeface="Arial" charset="0"/>
                <a:ea typeface="MS PGothic" charset="-128"/>
              </a:rPr>
              <a:t>’</a:t>
            </a:r>
            <a:r>
              <a:rPr lang="en-US" altLang="x-none">
                <a:latin typeface="Arial" charset="0"/>
                <a:ea typeface="MS PGothic" charset="-128"/>
              </a:rPr>
              <a:t>ve got to review them on a daily basis. </a:t>
            </a:r>
          </a:p>
          <a:p>
            <a:r>
              <a:rPr lang="en-US" altLang="x-none">
                <a:latin typeface="Arial" charset="0"/>
                <a:ea typeface="MS PGothic" charset="-128"/>
              </a:rPr>
              <a:t>Our services check all those boxes and more.</a:t>
            </a:r>
          </a:p>
          <a:p>
            <a:r>
              <a:rPr lang="en-US" altLang="x-none">
                <a:latin typeface="Arial" charset="0"/>
                <a:ea typeface="MS PGothic" charset="-128"/>
              </a:rPr>
              <a:t>At the network layer, you</a:t>
            </a:r>
            <a:r>
              <a:rPr lang="en-US" altLang="en-US">
                <a:latin typeface="Arial" charset="0"/>
                <a:ea typeface="MS PGothic" charset="-128"/>
              </a:rPr>
              <a:t>’</a:t>
            </a:r>
            <a:r>
              <a:rPr lang="en-US" altLang="x-none">
                <a:latin typeface="Arial" charset="0"/>
                <a:ea typeface="MS PGothic" charset="-128"/>
              </a:rPr>
              <a:t>ve got to provide scans and you need to do intrusion detection, intrusion prevention and you got to keep it up to date and then you</a:t>
            </a:r>
            <a:r>
              <a:rPr lang="en-US" altLang="en-US">
                <a:latin typeface="Arial" charset="0"/>
                <a:ea typeface="MS PGothic" charset="-128"/>
              </a:rPr>
              <a:t>’</a:t>
            </a:r>
            <a:r>
              <a:rPr lang="en-US" altLang="x-none">
                <a:latin typeface="Arial" charset="0"/>
                <a:ea typeface="MS PGothic" charset="-128"/>
              </a:rPr>
              <a:t>ve got to review the incidences that come up on a 24 hour basis. </a:t>
            </a:r>
          </a:p>
          <a:p>
            <a:r>
              <a:rPr lang="en-US" altLang="x-none">
                <a:latin typeface="Arial" charset="0"/>
                <a:ea typeface="MS PGothic" charset="-128"/>
              </a:rPr>
              <a:t>We check all those boxes. Customers that have HIPAA - patient records - absolutely are interested. Most of those firms do not have the internal resources or the big capital budgets to be able to afford the products, let alone the analytics and content or the teams necessary to keep it up to date and deliver the outcome that</a:t>
            </a:r>
            <a:r>
              <a:rPr lang="en-US" altLang="en-US">
                <a:latin typeface="Arial" charset="0"/>
                <a:ea typeface="MS PGothic" charset="-128"/>
              </a:rPr>
              <a:t>’</a:t>
            </a:r>
            <a:r>
              <a:rPr lang="en-US" altLang="x-none">
                <a:latin typeface="Arial" charset="0"/>
                <a:ea typeface="MS PGothic" charset="-128"/>
              </a:rPr>
              <a:t>s required.</a:t>
            </a:r>
          </a:p>
          <a:p>
            <a:r>
              <a:rPr lang="en-US" altLang="x-none">
                <a:latin typeface="Arial" charset="0"/>
                <a:ea typeface="MS PGothic" charset="-128"/>
              </a:rPr>
              <a:t>Then publicly traded companies have to protect their core infrastructure, and Alert Logic handles that beautifully. </a:t>
            </a:r>
          </a:p>
          <a:p>
            <a:r>
              <a:rPr lang="en-US" altLang="x-none">
                <a:latin typeface="Arial" charset="0"/>
                <a:ea typeface="MS PGothic" charset="-128"/>
              </a:rPr>
              <a:t>So more than half of our customers are buying us because they</a:t>
            </a:r>
            <a:r>
              <a:rPr lang="en-US" altLang="en-US">
                <a:latin typeface="Arial" charset="0"/>
                <a:ea typeface="MS PGothic" charset="-128"/>
              </a:rPr>
              <a:t>’</a:t>
            </a:r>
            <a:r>
              <a:rPr lang="en-US" altLang="x-none">
                <a:latin typeface="Arial" charset="0"/>
                <a:ea typeface="MS PGothic" charset="-128"/>
              </a:rPr>
              <a:t>ve got compliance mandates forcing them to do something. </a:t>
            </a:r>
          </a:p>
          <a:p>
            <a:r>
              <a:rPr lang="en-US" altLang="x-none">
                <a:latin typeface="Arial" charset="0"/>
                <a:ea typeface="MS PGothic" charset="-128"/>
              </a:rPr>
              <a:t>When you hear the customer takes credit cards or you know they have patient records, or they</a:t>
            </a:r>
            <a:r>
              <a:rPr lang="en-US" altLang="en-US">
                <a:latin typeface="Arial" charset="0"/>
                <a:ea typeface="MS PGothic" charset="-128"/>
              </a:rPr>
              <a:t>’</a:t>
            </a:r>
            <a:r>
              <a:rPr lang="en-US" altLang="x-none">
                <a:latin typeface="Arial" charset="0"/>
                <a:ea typeface="MS PGothic" charset="-128"/>
              </a:rPr>
              <a:t>re publicly held, then you should raise Alert Logic in the conversation.</a:t>
            </a:r>
          </a:p>
          <a:p>
            <a:r>
              <a:rPr lang="en-US" altLang="x-none">
                <a:latin typeface="Arial" charset="0"/>
                <a:ea typeface="MS PGothic" charset="-128"/>
              </a:rPr>
              <a:t/>
            </a:r>
            <a:br>
              <a:rPr lang="en-US" altLang="x-none">
                <a:latin typeface="Arial" charset="0"/>
                <a:ea typeface="MS PGothic" charset="-128"/>
              </a:rPr>
            </a:br>
            <a:endParaRPr lang="en-US" altLang="x-none">
              <a:latin typeface="Arial" charset="0"/>
              <a:ea typeface="MS PGothic" charset="-128"/>
            </a:endParaRPr>
          </a:p>
          <a:p>
            <a:endParaRPr lang="en-US" altLang="x-none">
              <a:latin typeface="Arial" charset="0"/>
              <a:ea typeface="MS PGothic" charset="-128"/>
            </a:endParaRPr>
          </a:p>
          <a:p>
            <a:endParaRPr lang="en-US" altLang="x-none">
              <a:latin typeface="Arial" charset="0"/>
              <a:ea typeface="MS PGothic" charset="-128"/>
            </a:endParaRPr>
          </a:p>
        </p:txBody>
      </p:sp>
      <p:sp>
        <p:nvSpPr>
          <p:cNvPr id="778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Segoe UI" charset="0"/>
                <a:ea typeface="MS PGothic" charset="-128"/>
              </a:defRPr>
            </a:lvl1pPr>
            <a:lvl2pPr marL="742950" indent="-285750">
              <a:defRPr sz="1400">
                <a:solidFill>
                  <a:schemeClr val="tx1"/>
                </a:solidFill>
                <a:latin typeface="Segoe UI" charset="0"/>
                <a:ea typeface="MS PGothic" charset="-128"/>
              </a:defRPr>
            </a:lvl2pPr>
            <a:lvl3pPr marL="1143000" indent="-228600">
              <a:defRPr sz="1400">
                <a:solidFill>
                  <a:schemeClr val="tx1"/>
                </a:solidFill>
                <a:latin typeface="Segoe UI" charset="0"/>
                <a:ea typeface="MS PGothic" charset="-128"/>
              </a:defRPr>
            </a:lvl3pPr>
            <a:lvl4pPr marL="1600200" indent="-228600">
              <a:defRPr sz="1400">
                <a:solidFill>
                  <a:schemeClr val="tx1"/>
                </a:solidFill>
                <a:latin typeface="Segoe UI" charset="0"/>
                <a:ea typeface="MS PGothic" charset="-128"/>
              </a:defRPr>
            </a:lvl4pPr>
            <a:lvl5pPr marL="2057400" indent="-228600">
              <a:defRPr sz="1400">
                <a:solidFill>
                  <a:schemeClr val="tx1"/>
                </a:solidFill>
                <a:latin typeface="Segoe UI" charset="0"/>
                <a:ea typeface="MS PGothic" charset="-128"/>
              </a:defRPr>
            </a:lvl5pPr>
            <a:lvl6pPr marL="2514600" indent="-228600" defTabSz="685800" eaLnBrk="0" fontAlgn="base" hangingPunct="0">
              <a:spcBef>
                <a:spcPct val="0"/>
              </a:spcBef>
              <a:spcAft>
                <a:spcPct val="0"/>
              </a:spcAft>
              <a:defRPr sz="1400">
                <a:solidFill>
                  <a:schemeClr val="tx1"/>
                </a:solidFill>
                <a:latin typeface="Segoe UI" charset="0"/>
                <a:ea typeface="MS PGothic" charset="-128"/>
              </a:defRPr>
            </a:lvl6pPr>
            <a:lvl7pPr marL="2971800" indent="-228600" defTabSz="685800" eaLnBrk="0" fontAlgn="base" hangingPunct="0">
              <a:spcBef>
                <a:spcPct val="0"/>
              </a:spcBef>
              <a:spcAft>
                <a:spcPct val="0"/>
              </a:spcAft>
              <a:defRPr sz="1400">
                <a:solidFill>
                  <a:schemeClr val="tx1"/>
                </a:solidFill>
                <a:latin typeface="Segoe UI" charset="0"/>
                <a:ea typeface="MS PGothic" charset="-128"/>
              </a:defRPr>
            </a:lvl7pPr>
            <a:lvl8pPr marL="3429000" indent="-228600" defTabSz="685800" eaLnBrk="0" fontAlgn="base" hangingPunct="0">
              <a:spcBef>
                <a:spcPct val="0"/>
              </a:spcBef>
              <a:spcAft>
                <a:spcPct val="0"/>
              </a:spcAft>
              <a:defRPr sz="1400">
                <a:solidFill>
                  <a:schemeClr val="tx1"/>
                </a:solidFill>
                <a:latin typeface="Segoe UI" charset="0"/>
                <a:ea typeface="MS PGothic" charset="-128"/>
              </a:defRPr>
            </a:lvl8pPr>
            <a:lvl9pPr marL="3886200" indent="-228600" defTabSz="685800" eaLnBrk="0" fontAlgn="base" hangingPunct="0">
              <a:spcBef>
                <a:spcPct val="0"/>
              </a:spcBef>
              <a:spcAft>
                <a:spcPct val="0"/>
              </a:spcAft>
              <a:defRPr sz="1400">
                <a:solidFill>
                  <a:schemeClr val="tx1"/>
                </a:solidFill>
                <a:latin typeface="Segoe UI" charset="0"/>
                <a:ea typeface="MS PGothic" charset="-128"/>
              </a:defRPr>
            </a:lvl9pPr>
          </a:lstStyle>
          <a:p>
            <a:fld id="{AE71E5EB-2B53-6D40-87CE-7A3DB1C6522C}" type="slidenum">
              <a:rPr lang="en-US" altLang="x-none" sz="1200">
                <a:latin typeface="Arial" charset="0"/>
              </a:rPr>
              <a:pPr/>
              <a:t>34</a:t>
            </a:fld>
            <a:endParaRPr lang="en-US" altLang="x-none" sz="1200">
              <a:latin typeface="Arial" charset="0"/>
            </a:endParaRPr>
          </a:p>
        </p:txBody>
      </p:sp>
    </p:spTree>
    <p:extLst>
      <p:ext uri="{BB962C8B-B14F-4D97-AF65-F5344CB8AC3E}">
        <p14:creationId xmlns:p14="http://schemas.microsoft.com/office/powerpoint/2010/main" val="160357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a:p>
            <a:pPr marL="342900" lvl="1" indent="0">
              <a:buFont typeface="Arial" panose="020B0604020202020204" pitchFamily="34" charset="0"/>
              <a:buNone/>
            </a:pPr>
            <a:r>
              <a:rPr lang="en-US" baseline="0" dirty="0"/>
              <a:t>Business agility – automated, rapid and frequent development to production</a:t>
            </a:r>
          </a:p>
          <a:p>
            <a:pPr marL="342900" lvl="1" indent="0">
              <a:buFont typeface="Arial" panose="020B0604020202020204" pitchFamily="34" charset="0"/>
              <a:buNone/>
            </a:pPr>
            <a:r>
              <a:rPr lang="en-US" baseline="0" dirty="0"/>
              <a:t>Elastic – grow up and down as needed</a:t>
            </a:r>
          </a:p>
          <a:p>
            <a:pPr marL="342900" lvl="1" indent="0">
              <a:buFont typeface="Arial" panose="020B0604020202020204" pitchFamily="34" charset="0"/>
              <a:buNone/>
            </a:pPr>
            <a:r>
              <a:rPr lang="en-US" baseline="0" dirty="0"/>
              <a:t>Lower costs – no capex, pay as you go, minimal setup</a:t>
            </a:r>
          </a:p>
          <a:p>
            <a:pPr marL="342900" lvl="1" indent="0">
              <a:buFont typeface="Arial" panose="020B0604020202020204" pitchFamily="34" charset="0"/>
              <a:buNone/>
            </a:pPr>
            <a:endParaRPr lang="en-US" baseline="0" dirty="0"/>
          </a:p>
        </p:txBody>
      </p:sp>
      <p:sp>
        <p:nvSpPr>
          <p:cNvPr id="4" name="Slide Number Placeholder 3"/>
          <p:cNvSpPr>
            <a:spLocks noGrp="1"/>
          </p:cNvSpPr>
          <p:nvPr>
            <p:ph type="sldNum" sz="quarter" idx="10"/>
          </p:nvPr>
        </p:nvSpPr>
        <p:spPr/>
        <p:txBody>
          <a:bodyPr/>
          <a:lstStyle/>
          <a:p>
            <a:pPr>
              <a:defRPr/>
            </a:pPr>
            <a:fld id="{DCAA0F63-6756-1446-AB16-BFCDD7421AB5}" type="slidenum">
              <a:rPr lang="en-US" smtClean="0"/>
              <a:pPr>
                <a:defRPr/>
              </a:pPr>
              <a:t>3</a:t>
            </a:fld>
            <a:endParaRPr lang="en-US"/>
          </a:p>
        </p:txBody>
      </p:sp>
    </p:spTree>
    <p:extLst>
      <p:ext uri="{BB962C8B-B14F-4D97-AF65-F5344CB8AC3E}">
        <p14:creationId xmlns:p14="http://schemas.microsoft.com/office/powerpoint/2010/main" val="216979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https://blogs.msdn.microsoft.com/azuresecurity/2016/04/18/what-does-shared-responsibility-in-the-cloud-mean/ </a:t>
            </a:r>
            <a:endParaRPr lang="en-US" dirty="0" smtClean="0"/>
          </a:p>
          <a:p>
            <a:endParaRPr lang="en-US" baseline="0" dirty="0"/>
          </a:p>
          <a:p>
            <a:r>
              <a:rPr lang="en-GB" dirty="0"/>
              <a:t>There</a:t>
            </a:r>
            <a:r>
              <a:rPr lang="en-GB" baseline="0" dirty="0"/>
              <a:t> are Microsoft tools available, enabling and using them does not relieve you of your responsibilities. So with that…t</a:t>
            </a:r>
            <a:r>
              <a:rPr lang="en-GB" dirty="0"/>
              <a:t>he model above shows a breakdown of responsibilities between you and Microsoft: </a:t>
            </a:r>
          </a:p>
          <a:p>
            <a:endParaRPr lang="en-GB" dirty="0"/>
          </a:p>
          <a:p>
            <a:r>
              <a:rPr lang="en-GB" dirty="0"/>
              <a:t>* For IaaS workloads running on Azure, Microsoft is responsible for securing the foundational services of the cloud, such as compute power, storage, database and networking services, and you are responsible for the configuration of those services and your data on the cloud. You are responsible for network traffic protection, and any incident reporting. The application security components of your site are also your responsibility. </a:t>
            </a:r>
          </a:p>
          <a:p>
            <a:endParaRPr lang="en-GB" dirty="0"/>
          </a:p>
          <a:p>
            <a:r>
              <a:rPr lang="en-GB" dirty="0"/>
              <a:t>For PaaS workloads, such as Azure </a:t>
            </a:r>
            <a:r>
              <a:rPr lang="en-GB" dirty="0" err="1"/>
              <a:t>AppServices</a:t>
            </a:r>
            <a:r>
              <a:rPr lang="en-GB" dirty="0"/>
              <a:t> or SQL, Microsoft is responsible for managing the security of the Host Infrastructure (VMs) and Network Controls (Virtual Networks, Endpoints, and Network Security Groups or Access Control Lists).</a:t>
            </a:r>
          </a:p>
          <a:p>
            <a:endParaRPr lang="en-GB" dirty="0"/>
          </a:p>
          <a:p>
            <a:r>
              <a:rPr lang="en-GB" dirty="0"/>
              <a:t> Microsoft’s Active Directory and Azure Active Directory can be used to manage the Access Management area, however this is something you have to implement and configure for your IaaS or PaaS deployments.</a:t>
            </a:r>
          </a:p>
          <a:p>
            <a:r>
              <a:rPr lang="en-US" baseline="0" dirty="0"/>
              <a:t>***</a:t>
            </a:r>
          </a:p>
          <a:p>
            <a:endParaRPr lang="en-US" baseline="0" dirty="0"/>
          </a:p>
          <a:p>
            <a:pPr marR="0" lvl="0" defTabSz="914400" eaLnBrk="1" fontAlgn="auto" latinLnBrk="0" hangingPunct="1">
              <a:lnSpc>
                <a:spcPct val="100000"/>
              </a:lnSpc>
              <a:spcBef>
                <a:spcPts val="0"/>
              </a:spcBef>
              <a:spcAft>
                <a:spcPts val="0"/>
              </a:spcAft>
              <a:buClrTx/>
              <a:buSzTx/>
              <a:tabLst/>
              <a:defRPr/>
            </a:pPr>
            <a:r>
              <a:rPr lang="en-US" sz="900" dirty="0">
                <a:solidFill>
                  <a:schemeClr val="tx2"/>
                </a:solidFill>
                <a:latin typeface="Arial" pitchFamily="34" charset="0"/>
                <a:cs typeface="Arial" pitchFamily="34" charset="0"/>
              </a:rPr>
              <a:t>The first step to securing cloud workloads is understanding the shared responsibility model</a:t>
            </a:r>
          </a:p>
          <a:p>
            <a:pPr marR="0" lvl="0" defTabSz="914400" eaLnBrk="1" fontAlgn="auto" latinLnBrk="0" hangingPunct="1">
              <a:lnSpc>
                <a:spcPct val="100000"/>
              </a:lnSpc>
              <a:spcBef>
                <a:spcPts val="0"/>
              </a:spcBef>
              <a:spcAft>
                <a:spcPts val="0"/>
              </a:spcAft>
              <a:buClrTx/>
              <a:buSzTx/>
              <a:tabLst/>
              <a:defRPr/>
            </a:pPr>
            <a:endParaRPr lang="en-US" sz="900" dirty="0">
              <a:solidFill>
                <a:schemeClr val="tx2"/>
              </a:solidFill>
              <a:latin typeface="Arial" pitchFamily="34" charset="0"/>
              <a:cs typeface="Arial" pitchFamily="34" charset="0"/>
            </a:endParaRPr>
          </a:p>
          <a:p>
            <a:pPr marR="0" lvl="0" defTabSz="914400" eaLnBrk="1" fontAlgn="auto" latinLnBrk="0" hangingPunct="1">
              <a:lnSpc>
                <a:spcPct val="100000"/>
              </a:lnSpc>
              <a:spcBef>
                <a:spcPts val="0"/>
              </a:spcBef>
              <a:spcAft>
                <a:spcPts val="0"/>
              </a:spcAft>
              <a:buClrTx/>
              <a:buSzTx/>
              <a:tabLst/>
              <a:defRPr/>
            </a:pPr>
            <a:r>
              <a:rPr lang="en-US" sz="900" dirty="0">
                <a:solidFill>
                  <a:schemeClr val="tx2"/>
                </a:solidFill>
                <a:latin typeface="Arial" pitchFamily="34" charset="0"/>
                <a:cs typeface="Arial" pitchFamily="34" charset="0"/>
              </a:rPr>
              <a:t>Microsoft will secure most of the underlying infrastructure, including the physical access to the datacenters, the servers and hypervisors, and parts of the networking infrastructure</a:t>
            </a:r>
            <a:r>
              <a:rPr lang="is-IS" sz="900" dirty="0">
                <a:solidFill>
                  <a:schemeClr val="tx2"/>
                </a:solidFill>
                <a:latin typeface="Arial" pitchFamily="34" charset="0"/>
                <a:cs typeface="Arial" pitchFamily="34" charset="0"/>
              </a:rPr>
              <a:t>…but the customer is responsible for the rest.</a:t>
            </a:r>
            <a:endParaRPr lang="en-US" sz="900" dirty="0">
              <a:solidFill>
                <a:schemeClr val="tx2"/>
              </a:solidFill>
              <a:latin typeface="Arial" pitchFamily="34" charset="0"/>
              <a:cs typeface="Arial" pitchFamily="34" charset="0"/>
            </a:endParaRPr>
          </a:p>
          <a:p>
            <a:endParaRPr lang="en-US" baseline="0" dirty="0"/>
          </a:p>
        </p:txBody>
      </p:sp>
      <p:sp>
        <p:nvSpPr>
          <p:cNvPr id="4" name="Slide Number Placeholder 3"/>
          <p:cNvSpPr>
            <a:spLocks noGrp="1"/>
          </p:cNvSpPr>
          <p:nvPr>
            <p:ph type="sldNum" sz="quarter" idx="10"/>
          </p:nvPr>
        </p:nvSpPr>
        <p:spPr/>
        <p:txBody>
          <a:bodyPr/>
          <a:lstStyle/>
          <a:p>
            <a:fld id="{DF61EA0F-A667-4B49-8422-0062BC55E249}" type="slidenum">
              <a:rPr lang="en-US" smtClean="0"/>
              <a:pPr/>
              <a:t>5</a:t>
            </a:fld>
            <a:endParaRPr lang="en-US" dirty="0"/>
          </a:p>
        </p:txBody>
      </p:sp>
    </p:spTree>
    <p:extLst>
      <p:ext uri="{BB962C8B-B14F-4D97-AF65-F5344CB8AC3E}">
        <p14:creationId xmlns:p14="http://schemas.microsoft.com/office/powerpoint/2010/main" val="1782653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0" fontAlgn="base" latinLnBrk="0" hangingPunct="0">
              <a:lnSpc>
                <a:spcPct val="100000"/>
              </a:lnSpc>
              <a:spcBef>
                <a:spcPct val="30000"/>
              </a:spcBef>
              <a:spcAft>
                <a:spcPct val="0"/>
              </a:spcAft>
              <a:buClrTx/>
              <a:buSzTx/>
              <a:buFontTx/>
              <a:buNone/>
              <a:tabLst/>
              <a:defRPr/>
            </a:pPr>
            <a:r>
              <a:rPr lang="en-US" sz="900" dirty="0" smtClean="0">
                <a:solidFill>
                  <a:schemeClr val="tx2"/>
                </a:solidFill>
                <a:latin typeface="Arial" pitchFamily="34" charset="0"/>
                <a:cs typeface="Arial" pitchFamily="34" charset="0"/>
                <a:hlinkClick r:id="rId3"/>
              </a:rPr>
              <a:t>https://docs.microsoft.com/en-us/azure/active-directory/role-based-access-control-configure</a:t>
            </a:r>
            <a:r>
              <a:rPr lang="en-US" sz="900" dirty="0" smtClean="0">
                <a:solidFill>
                  <a:schemeClr val="tx2"/>
                </a:solidFill>
                <a:latin typeface="Arial" pitchFamily="34" charset="0"/>
                <a:cs typeface="Arial" pitchFamily="34" charset="0"/>
              </a:rPr>
              <a:t> </a:t>
            </a:r>
          </a:p>
          <a:p>
            <a:endParaRPr lang="en-US" dirty="0"/>
          </a:p>
        </p:txBody>
      </p:sp>
      <p:sp>
        <p:nvSpPr>
          <p:cNvPr id="4" name="Slide Number Placeholder 3"/>
          <p:cNvSpPr>
            <a:spLocks noGrp="1"/>
          </p:cNvSpPr>
          <p:nvPr>
            <p:ph type="sldNum" sz="quarter" idx="10"/>
          </p:nvPr>
        </p:nvSpPr>
        <p:spPr/>
        <p:txBody>
          <a:bodyPr/>
          <a:lstStyle/>
          <a:p>
            <a:pPr>
              <a:defRPr/>
            </a:pPr>
            <a:fld id="{DCAA0F63-6756-1446-AB16-BFCDD7421AB5}" type="slidenum">
              <a:rPr lang="en-US" smtClean="0"/>
              <a:pPr>
                <a:defRPr/>
              </a:pPr>
              <a:t>8</a:t>
            </a:fld>
            <a:endParaRPr lang="en-US"/>
          </a:p>
        </p:txBody>
      </p:sp>
    </p:spTree>
    <p:extLst>
      <p:ext uri="{BB962C8B-B14F-4D97-AF65-F5344CB8AC3E}">
        <p14:creationId xmlns:p14="http://schemas.microsoft.com/office/powerpoint/2010/main" val="2004874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0" fontAlgn="base" latinLnBrk="0" hangingPunct="0">
              <a:lnSpc>
                <a:spcPct val="100000"/>
              </a:lnSpc>
              <a:spcBef>
                <a:spcPct val="30000"/>
              </a:spcBef>
              <a:spcAft>
                <a:spcPct val="0"/>
              </a:spcAft>
              <a:buClrTx/>
              <a:buSzTx/>
              <a:buFontTx/>
              <a:buNone/>
              <a:tabLst/>
              <a:defRPr/>
            </a:pPr>
            <a:r>
              <a:rPr lang="en-US" sz="900" dirty="0" smtClean="0">
                <a:solidFill>
                  <a:schemeClr val="tx2"/>
                </a:solidFill>
                <a:latin typeface="Arial" pitchFamily="34" charset="0"/>
                <a:cs typeface="Arial" pitchFamily="34" charset="0"/>
                <a:hlinkClick r:id="rId3"/>
              </a:rPr>
              <a:t>https://docs.microsoft.com/en-us/azure/virtual-network/virtual-network-nsg-manage-log</a:t>
            </a:r>
            <a:r>
              <a:rPr lang="en-US" sz="900" dirty="0" smtClean="0">
                <a:solidFill>
                  <a:schemeClr val="tx2"/>
                </a:solidFill>
                <a:latin typeface="Arial" pitchFamily="34" charset="0"/>
                <a:cs typeface="Arial" pitchFamily="34" charset="0"/>
              </a:rPr>
              <a:t> </a:t>
            </a:r>
          </a:p>
          <a:p>
            <a:endParaRPr lang="en-US" dirty="0"/>
          </a:p>
        </p:txBody>
      </p:sp>
      <p:sp>
        <p:nvSpPr>
          <p:cNvPr id="4" name="Slide Number Placeholder 3"/>
          <p:cNvSpPr>
            <a:spLocks noGrp="1"/>
          </p:cNvSpPr>
          <p:nvPr>
            <p:ph type="sldNum" sz="quarter" idx="10"/>
          </p:nvPr>
        </p:nvSpPr>
        <p:spPr/>
        <p:txBody>
          <a:bodyPr/>
          <a:lstStyle/>
          <a:p>
            <a:pPr>
              <a:defRPr/>
            </a:pPr>
            <a:fld id="{DCAA0F63-6756-1446-AB16-BFCDD7421AB5}" type="slidenum">
              <a:rPr lang="en-US" smtClean="0"/>
              <a:pPr>
                <a:defRPr/>
              </a:pPr>
              <a:t>9</a:t>
            </a:fld>
            <a:endParaRPr lang="en-US"/>
          </a:p>
        </p:txBody>
      </p:sp>
    </p:spTree>
    <p:extLst>
      <p:ext uri="{BB962C8B-B14F-4D97-AF65-F5344CB8AC3E}">
        <p14:creationId xmlns:p14="http://schemas.microsoft.com/office/powerpoint/2010/main" val="762102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0" fontAlgn="base" latinLnBrk="0" hangingPunct="0">
              <a:lnSpc>
                <a:spcPct val="100000"/>
              </a:lnSpc>
              <a:spcBef>
                <a:spcPct val="30000"/>
              </a:spcBef>
              <a:spcAft>
                <a:spcPct val="0"/>
              </a:spcAft>
              <a:buClrTx/>
              <a:buSzTx/>
              <a:buFontTx/>
              <a:buNone/>
              <a:tabLst/>
              <a:defRPr/>
            </a:pPr>
            <a:r>
              <a:rPr lang="en-US" sz="900" dirty="0" smtClean="0">
                <a:solidFill>
                  <a:schemeClr val="tx2"/>
                </a:solidFill>
                <a:latin typeface="Arial" pitchFamily="34" charset="0"/>
                <a:cs typeface="Arial" pitchFamily="34" charset="0"/>
                <a:hlinkClick r:id="rId3"/>
              </a:rPr>
              <a:t>https://docs.microsoft.com/en-us/azure/security/azure-security-disk-encryption</a:t>
            </a:r>
            <a:r>
              <a:rPr lang="en-US" sz="900" dirty="0" smtClean="0">
                <a:solidFill>
                  <a:schemeClr val="tx2"/>
                </a:solidFill>
                <a:latin typeface="Arial" pitchFamily="34" charset="0"/>
                <a:cs typeface="Arial" pitchFamily="34" charset="0"/>
              </a:rPr>
              <a:t> </a:t>
            </a:r>
          </a:p>
          <a:p>
            <a:pPr marL="0" marR="0" indent="0" algn="l" defTabSz="685800" rtl="0" eaLnBrk="0" fontAlgn="base" latinLnBrk="0" hangingPunct="0">
              <a:lnSpc>
                <a:spcPct val="100000"/>
              </a:lnSpc>
              <a:spcBef>
                <a:spcPct val="30000"/>
              </a:spcBef>
              <a:spcAft>
                <a:spcPct val="0"/>
              </a:spcAft>
              <a:buClrTx/>
              <a:buSzTx/>
              <a:buFontTx/>
              <a:buNone/>
              <a:tabLst/>
              <a:defRPr/>
            </a:pPr>
            <a:r>
              <a:rPr lang="en-US" dirty="0" smtClean="0"/>
              <a:t>Protect data and OS configuration on VMs at rest</a:t>
            </a:r>
          </a:p>
          <a:p>
            <a:pPr marL="0" marR="0" indent="0" algn="l" defTabSz="685800" rtl="0" eaLnBrk="0" fontAlgn="base" latinLnBrk="0" hangingPunct="0">
              <a:lnSpc>
                <a:spcPct val="100000"/>
              </a:lnSpc>
              <a:spcBef>
                <a:spcPct val="30000"/>
              </a:spcBef>
              <a:spcAft>
                <a:spcPct val="0"/>
              </a:spcAft>
              <a:buClrTx/>
              <a:buSzTx/>
              <a:buFontTx/>
              <a:buNone/>
              <a:tabLst/>
              <a:defRPr/>
            </a:pPr>
            <a:endParaRPr lang="en-US" sz="900" dirty="0" smtClean="0">
              <a:solidFill>
                <a:schemeClr val="tx2"/>
              </a:solidFill>
              <a:latin typeface="Arial" pitchFamily="34" charset="0"/>
              <a:cs typeface="Arial"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DCAA0F63-6756-1446-AB16-BFCDD7421AB5}" type="slidenum">
              <a:rPr lang="en-US" smtClean="0"/>
              <a:pPr>
                <a:defRPr/>
              </a:pPr>
              <a:t>10</a:t>
            </a:fld>
            <a:endParaRPr lang="en-US"/>
          </a:p>
        </p:txBody>
      </p:sp>
    </p:spTree>
    <p:extLst>
      <p:ext uri="{BB962C8B-B14F-4D97-AF65-F5344CB8AC3E}">
        <p14:creationId xmlns:p14="http://schemas.microsoft.com/office/powerpoint/2010/main" val="2075137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0" fontAlgn="base" latinLnBrk="0" hangingPunct="0">
              <a:lnSpc>
                <a:spcPct val="100000"/>
              </a:lnSpc>
              <a:spcBef>
                <a:spcPct val="30000"/>
              </a:spcBef>
              <a:spcAft>
                <a:spcPct val="0"/>
              </a:spcAft>
              <a:buClrTx/>
              <a:buSzTx/>
              <a:buFontTx/>
              <a:buNone/>
              <a:tabLst/>
              <a:defRPr/>
            </a:pPr>
            <a:r>
              <a:rPr lang="en-US" sz="900" dirty="0" smtClean="0">
                <a:solidFill>
                  <a:schemeClr val="tx2"/>
                </a:solidFill>
                <a:latin typeface="Arial" pitchFamily="34" charset="0"/>
                <a:cs typeface="Arial" pitchFamily="34" charset="0"/>
                <a:hlinkClick r:id="rId3"/>
              </a:rPr>
              <a:t>https://docs.microsoft.com/en-us/azure/azure-resource-manager/resource-manager-template-walkthrough</a:t>
            </a:r>
            <a:r>
              <a:rPr lang="en-US" sz="900" dirty="0" smtClean="0">
                <a:solidFill>
                  <a:schemeClr val="tx2"/>
                </a:solidFill>
                <a:latin typeface="Arial" pitchFamily="34" charset="0"/>
                <a:cs typeface="Arial" pitchFamily="34" charset="0"/>
              </a:rPr>
              <a:t> </a:t>
            </a:r>
          </a:p>
          <a:p>
            <a:endParaRPr lang="en-US" dirty="0"/>
          </a:p>
        </p:txBody>
      </p:sp>
      <p:sp>
        <p:nvSpPr>
          <p:cNvPr id="4" name="Slide Number Placeholder 3"/>
          <p:cNvSpPr>
            <a:spLocks noGrp="1"/>
          </p:cNvSpPr>
          <p:nvPr>
            <p:ph type="sldNum" sz="quarter" idx="10"/>
          </p:nvPr>
        </p:nvSpPr>
        <p:spPr/>
        <p:txBody>
          <a:bodyPr/>
          <a:lstStyle/>
          <a:p>
            <a:pPr>
              <a:defRPr/>
            </a:pPr>
            <a:fld id="{DCAA0F63-6756-1446-AB16-BFCDD7421AB5}" type="slidenum">
              <a:rPr lang="en-US" smtClean="0"/>
              <a:pPr>
                <a:defRPr/>
              </a:pPr>
              <a:t>11</a:t>
            </a:fld>
            <a:endParaRPr lang="en-US"/>
          </a:p>
        </p:txBody>
      </p:sp>
    </p:spTree>
    <p:extLst>
      <p:ext uri="{BB962C8B-B14F-4D97-AF65-F5344CB8AC3E}">
        <p14:creationId xmlns:p14="http://schemas.microsoft.com/office/powerpoint/2010/main" val="1092624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AA0F63-6756-1446-AB16-BFCDD7421AB5}" type="slidenum">
              <a:rPr lang="en-US" smtClean="0"/>
              <a:pPr>
                <a:defRPr/>
              </a:pPr>
              <a:t>12</a:t>
            </a:fld>
            <a:endParaRPr lang="en-US"/>
          </a:p>
        </p:txBody>
      </p:sp>
    </p:spTree>
    <p:extLst>
      <p:ext uri="{BB962C8B-B14F-4D97-AF65-F5344CB8AC3E}">
        <p14:creationId xmlns:p14="http://schemas.microsoft.com/office/powerpoint/2010/main" val="1486607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685800" rtl="0" eaLnBrk="0" fontAlgn="base" latinLnBrk="0" hangingPunct="0">
              <a:lnSpc>
                <a:spcPct val="100000"/>
              </a:lnSpc>
              <a:spcBef>
                <a:spcPct val="30000"/>
              </a:spcBef>
              <a:spcAft>
                <a:spcPct val="0"/>
              </a:spcAft>
              <a:buClrTx/>
              <a:buSzTx/>
              <a:buFontTx/>
              <a:buNone/>
              <a:tabLst/>
              <a:defRPr/>
            </a:pPr>
            <a:r>
              <a:rPr lang="en-US" dirty="0" smtClean="0">
                <a:hlinkClick r:id="rId3"/>
              </a:rPr>
              <a:t>https://docs.microsoft.com/en-us/azure/azure-resource-manager/resource-group-audit</a:t>
            </a:r>
            <a:r>
              <a:rPr lang="en-US" dirty="0" smtClean="0"/>
              <a:t> </a:t>
            </a:r>
          </a:p>
          <a:p>
            <a:endParaRPr lang="en-US" dirty="0"/>
          </a:p>
        </p:txBody>
      </p:sp>
      <p:sp>
        <p:nvSpPr>
          <p:cNvPr id="4" name="Slide Number Placeholder 3"/>
          <p:cNvSpPr>
            <a:spLocks noGrp="1"/>
          </p:cNvSpPr>
          <p:nvPr>
            <p:ph type="sldNum" sz="quarter" idx="10"/>
          </p:nvPr>
        </p:nvSpPr>
        <p:spPr/>
        <p:txBody>
          <a:bodyPr/>
          <a:lstStyle/>
          <a:p>
            <a:pPr>
              <a:defRPr/>
            </a:pPr>
            <a:fld id="{DCAA0F63-6756-1446-AB16-BFCDD7421AB5}" type="slidenum">
              <a:rPr lang="en-US" smtClean="0"/>
              <a:pPr>
                <a:defRPr/>
              </a:pPr>
              <a:t>13</a:t>
            </a:fld>
            <a:endParaRPr lang="en-US"/>
          </a:p>
        </p:txBody>
      </p:sp>
    </p:spTree>
    <p:extLst>
      <p:ext uri="{BB962C8B-B14F-4D97-AF65-F5344CB8AC3E}">
        <p14:creationId xmlns:p14="http://schemas.microsoft.com/office/powerpoint/2010/main" val="375175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Microsoft_Excel_97_-_2004_Worksheet1.xls"/><Relationship Id="rId4" Type="http://schemas.openxmlformats.org/officeDocument/2006/relationships/image" Target="../media/image5.emf"/><Relationship Id="rId1" Type="http://schemas.openxmlformats.org/officeDocument/2006/relationships/vmlDrawing" Target="../drawings/vmlDrawing1.v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9"/>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p:cNvSpPr/>
          <p:nvPr userDrawn="1"/>
        </p:nvSpPr>
        <p:spPr bwMode="auto">
          <a:xfrm>
            <a:off x="0" y="4014788"/>
            <a:ext cx="9144000" cy="1128712"/>
          </a:xfrm>
          <a:prstGeom prst="rect">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6" name="Picture 9"/>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5948363" y="3430588"/>
            <a:ext cx="2949575" cy="2279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Rectangle 6"/>
          <p:cNvSpPr/>
          <p:nvPr userDrawn="1"/>
        </p:nvSpPr>
        <p:spPr>
          <a:xfrm>
            <a:off x="0" y="4000500"/>
            <a:ext cx="9144000" cy="46038"/>
          </a:xfrm>
          <a:prstGeom prst="rect">
            <a:avLst/>
          </a:prstGeom>
          <a:gradFill flip="none" rotWithShape="1">
            <a:gsLst>
              <a:gs pos="0">
                <a:srgbClr val="FF7F14"/>
              </a:gs>
              <a:gs pos="100000">
                <a:srgbClr val="FF51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latin typeface="Arial" pitchFamily="34" charset="0"/>
            </a:endParaRPr>
          </a:p>
        </p:txBody>
      </p:sp>
      <p:sp>
        <p:nvSpPr>
          <p:cNvPr id="15" name="Text Placeholder 14"/>
          <p:cNvSpPr>
            <a:spLocks noGrp="1"/>
          </p:cNvSpPr>
          <p:nvPr>
            <p:ph type="body" sz="quarter" idx="10"/>
          </p:nvPr>
        </p:nvSpPr>
        <p:spPr>
          <a:xfrm>
            <a:off x="729432" y="1368323"/>
            <a:ext cx="4113213" cy="1343025"/>
          </a:xfrm>
        </p:spPr>
        <p:txBody>
          <a:bodyPr/>
          <a:lstStyle>
            <a:lvl1pPr marL="0" indent="0">
              <a:buFontTx/>
              <a:buNone/>
              <a:defRPr sz="4000" b="1" i="0" cap="all">
                <a:solidFill>
                  <a:schemeClr val="bg1"/>
                </a:solidFill>
              </a:defRPr>
            </a:lvl1pPr>
            <a:lvl2pPr>
              <a:defRPr sz="4000">
                <a:solidFill>
                  <a:schemeClr val="bg1"/>
                </a:solidFill>
              </a:defRPr>
            </a:lvl2pPr>
            <a:lvl3pPr>
              <a:defRPr sz="4000">
                <a:solidFill>
                  <a:schemeClr val="bg1"/>
                </a:solidFill>
              </a:defRPr>
            </a:lvl3pPr>
            <a:lvl4pPr>
              <a:defRPr sz="4000">
                <a:solidFill>
                  <a:schemeClr val="bg1"/>
                </a:solidFill>
              </a:defRPr>
            </a:lvl4pPr>
            <a:lvl5pPr>
              <a:defRPr sz="4000">
                <a:solidFill>
                  <a:schemeClr val="bg1"/>
                </a:solidFill>
              </a:defRPr>
            </a:lvl5pPr>
          </a:lstStyle>
          <a:p>
            <a:pPr lvl="0"/>
            <a:r>
              <a:rPr lang="en-US" smtClean="0"/>
              <a:t>Click to edit Master text styles</a:t>
            </a:r>
          </a:p>
        </p:txBody>
      </p:sp>
      <p:sp>
        <p:nvSpPr>
          <p:cNvPr id="19" name="Content Placeholder 18"/>
          <p:cNvSpPr>
            <a:spLocks noGrp="1"/>
          </p:cNvSpPr>
          <p:nvPr>
            <p:ph sz="quarter" idx="11"/>
          </p:nvPr>
        </p:nvSpPr>
        <p:spPr>
          <a:xfrm>
            <a:off x="729944" y="4294188"/>
            <a:ext cx="5145088" cy="425450"/>
          </a:xfrm>
        </p:spPr>
        <p:txBody>
          <a:bodyPr/>
          <a:lstStyle>
            <a:lvl1pPr marL="0" indent="0">
              <a:buFontTx/>
              <a:buNone/>
              <a:defRPr sz="2200" baseline="0">
                <a:solidFill>
                  <a:schemeClr val="bg1"/>
                </a:solidFill>
              </a:defRPr>
            </a:lvl1pPr>
          </a:lstStyle>
          <a:p>
            <a:pPr lvl="0"/>
            <a:r>
              <a:rPr lang="en-US" smtClean="0"/>
              <a:t>Click to edit Master text styles</a:t>
            </a:r>
          </a:p>
        </p:txBody>
      </p:sp>
    </p:spTree>
    <p:extLst>
      <p:ext uri="{BB962C8B-B14F-4D97-AF65-F5344CB8AC3E}">
        <p14:creationId xmlns:p14="http://schemas.microsoft.com/office/powerpoint/2010/main" val="817768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able Layout (Blank)">
    <p:spTree>
      <p:nvGrpSpPr>
        <p:cNvPr id="1" name=""/>
        <p:cNvGrpSpPr/>
        <p:nvPr/>
      </p:nvGrpSpPr>
      <p:grpSpPr>
        <a:xfrm>
          <a:off x="0" y="0"/>
          <a:ext cx="0" cy="0"/>
          <a:chOff x="0" y="0"/>
          <a:chExt cx="0" cy="0"/>
        </a:xfrm>
      </p:grpSpPr>
      <p:sp>
        <p:nvSpPr>
          <p:cNvPr id="3" name="TextBox 2"/>
          <p:cNvSpPr txBox="1">
            <a:spLocks noChangeArrowheads="1"/>
          </p:cNvSpPr>
          <p:nvPr userDrawn="1"/>
        </p:nvSpPr>
        <p:spPr bwMode="auto">
          <a:xfrm>
            <a:off x="9193213" y="3883025"/>
            <a:ext cx="18415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400">
                <a:solidFill>
                  <a:schemeClr val="tx1"/>
                </a:solidFill>
                <a:latin typeface="Segoe UI" charset="0"/>
                <a:ea typeface="ＭＳ Ｐゴシック" charset="0"/>
                <a:cs typeface="ＭＳ Ｐゴシック" charset="0"/>
              </a:defRPr>
            </a:lvl1pPr>
            <a:lvl2pPr marL="742950" indent="-285750" eaLnBrk="0" hangingPunct="0">
              <a:defRPr sz="1400">
                <a:solidFill>
                  <a:schemeClr val="tx1"/>
                </a:solidFill>
                <a:latin typeface="Segoe UI" charset="0"/>
                <a:ea typeface="ＭＳ Ｐゴシック" charset="0"/>
              </a:defRPr>
            </a:lvl2pPr>
            <a:lvl3pPr marL="1143000" indent="-228600" eaLnBrk="0" hangingPunct="0">
              <a:defRPr sz="1400">
                <a:solidFill>
                  <a:schemeClr val="tx1"/>
                </a:solidFill>
                <a:latin typeface="Segoe UI" charset="0"/>
                <a:ea typeface="ＭＳ Ｐゴシック" charset="0"/>
              </a:defRPr>
            </a:lvl3pPr>
            <a:lvl4pPr marL="1600200" indent="-228600" eaLnBrk="0" hangingPunct="0">
              <a:defRPr sz="1400">
                <a:solidFill>
                  <a:schemeClr val="tx1"/>
                </a:solidFill>
                <a:latin typeface="Segoe UI" charset="0"/>
                <a:ea typeface="ＭＳ Ｐゴシック" charset="0"/>
              </a:defRPr>
            </a:lvl4pPr>
            <a:lvl5pPr marL="2057400" indent="-228600" eaLnBrk="0" hangingPunct="0">
              <a:defRPr sz="1400">
                <a:solidFill>
                  <a:schemeClr val="tx1"/>
                </a:solidFill>
                <a:latin typeface="Segoe UI" charset="0"/>
                <a:ea typeface="ＭＳ Ｐゴシック" charset="0"/>
              </a:defRPr>
            </a:lvl5pPr>
            <a:lvl6pPr marL="2514600" indent="-228600" defTabSz="685800" eaLnBrk="0" fontAlgn="base" hangingPunct="0">
              <a:spcBef>
                <a:spcPct val="0"/>
              </a:spcBef>
              <a:spcAft>
                <a:spcPct val="0"/>
              </a:spcAft>
              <a:defRPr sz="1400">
                <a:solidFill>
                  <a:schemeClr val="tx1"/>
                </a:solidFill>
                <a:latin typeface="Segoe UI" charset="0"/>
                <a:ea typeface="ＭＳ Ｐゴシック" charset="0"/>
              </a:defRPr>
            </a:lvl6pPr>
            <a:lvl7pPr marL="2971800" indent="-228600" defTabSz="685800" eaLnBrk="0" fontAlgn="base" hangingPunct="0">
              <a:spcBef>
                <a:spcPct val="0"/>
              </a:spcBef>
              <a:spcAft>
                <a:spcPct val="0"/>
              </a:spcAft>
              <a:defRPr sz="1400">
                <a:solidFill>
                  <a:schemeClr val="tx1"/>
                </a:solidFill>
                <a:latin typeface="Segoe UI" charset="0"/>
                <a:ea typeface="ＭＳ Ｐゴシック" charset="0"/>
              </a:defRPr>
            </a:lvl7pPr>
            <a:lvl8pPr marL="3429000" indent="-228600" defTabSz="685800" eaLnBrk="0" fontAlgn="base" hangingPunct="0">
              <a:spcBef>
                <a:spcPct val="0"/>
              </a:spcBef>
              <a:spcAft>
                <a:spcPct val="0"/>
              </a:spcAft>
              <a:defRPr sz="1400">
                <a:solidFill>
                  <a:schemeClr val="tx1"/>
                </a:solidFill>
                <a:latin typeface="Segoe UI" charset="0"/>
                <a:ea typeface="ＭＳ Ｐゴシック" charset="0"/>
              </a:defRPr>
            </a:lvl8pPr>
            <a:lvl9pPr marL="3886200" indent="-228600" defTabSz="685800" eaLnBrk="0" fontAlgn="base" hangingPunct="0">
              <a:spcBef>
                <a:spcPct val="0"/>
              </a:spcBef>
              <a:spcAft>
                <a:spcPct val="0"/>
              </a:spcAft>
              <a:defRPr sz="1400">
                <a:solidFill>
                  <a:schemeClr val="tx1"/>
                </a:solidFill>
                <a:latin typeface="Segoe UI" charset="0"/>
                <a:ea typeface="ＭＳ Ｐゴシック" charset="0"/>
              </a:defRPr>
            </a:lvl9pPr>
          </a:lstStyle>
          <a:p>
            <a:pPr eaLnBrk="1" hangingPunct="1">
              <a:defRPr/>
            </a:pPr>
            <a:endParaRPr lang="en-US" sz="2400">
              <a:solidFill>
                <a:schemeClr val="tx2"/>
              </a:solidFill>
              <a:latin typeface="Arial" charset="0"/>
              <a:cs typeface="Arial" charset="0"/>
            </a:endParaRPr>
          </a:p>
        </p:txBody>
      </p:sp>
      <p:sp>
        <p:nvSpPr>
          <p:cNvPr id="2" name="Title 1"/>
          <p:cNvSpPr>
            <a:spLocks noGrp="1"/>
          </p:cNvSpPr>
          <p:nvPr>
            <p:ph type="title"/>
          </p:nvPr>
        </p:nvSpPr>
        <p:spPr>
          <a:xfrm>
            <a:off x="457200" y="-34324"/>
            <a:ext cx="8229600" cy="582930"/>
          </a:xfrm>
        </p:spPr>
        <p:txBody>
          <a:bodyPr>
            <a:normAutofit/>
          </a:bodyPr>
          <a:lstStyle>
            <a:lvl1pPr>
              <a:defRPr sz="24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594588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mtClean="0"/>
              <a:t>Click to edit Master title style</a:t>
            </a:r>
            <a:endParaRPr lang="en-US" dirty="0"/>
          </a:p>
        </p:txBody>
      </p:sp>
      <p:sp>
        <p:nvSpPr>
          <p:cNvPr id="4" name="Text Placeholder 2"/>
          <p:cNvSpPr>
            <a:spLocks noGrp="1"/>
          </p:cNvSpPr>
          <p:nvPr>
            <p:ph idx="1"/>
          </p:nvPr>
        </p:nvSpPr>
        <p:spPr>
          <a:xfrm>
            <a:off x="461596" y="857250"/>
            <a:ext cx="8229600" cy="3919903"/>
          </a:xfrm>
          <a:prstGeom prst="rect">
            <a:avLst/>
          </a:prstGeom>
        </p:spPr>
        <p:txBody>
          <a:bodyPr rtlCol="0">
            <a:normAutofit/>
          </a:bodyPr>
          <a:lstStyle>
            <a:lvl2pPr marL="514350" indent="-171450">
              <a:buFont typeface="Lucida Grande"/>
              <a:buChar char="-"/>
              <a:defRPr/>
            </a:lvl2pPr>
            <a:lvl3pPr marL="857250" indent="-171450">
              <a:buFont typeface="Courier New"/>
              <a:buChar char="o"/>
              <a:defRPr/>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728072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Title 8"/>
          <p:cNvSpPr>
            <a:spLocks noGrp="1"/>
          </p:cNvSpPr>
          <p:nvPr>
            <p:ph type="title"/>
          </p:nvPr>
        </p:nvSpPr>
        <p:spPr>
          <a:xfrm>
            <a:off x="461596" y="0"/>
            <a:ext cx="8228603" cy="582930"/>
          </a:xfrm>
        </p:spPr>
        <p:txBody>
          <a:bodyPr/>
          <a:lstStyle/>
          <a:p>
            <a:r>
              <a:rPr lang="en-US" smtClean="0"/>
              <a:t>Click to edit Master title style</a:t>
            </a:r>
            <a:endParaRPr lang="en-US" dirty="0"/>
          </a:p>
        </p:txBody>
      </p:sp>
      <p:sp>
        <p:nvSpPr>
          <p:cNvPr id="4" name="Text Placeholder 2"/>
          <p:cNvSpPr>
            <a:spLocks noGrp="1"/>
          </p:cNvSpPr>
          <p:nvPr>
            <p:ph idx="1"/>
          </p:nvPr>
        </p:nvSpPr>
        <p:spPr>
          <a:xfrm>
            <a:off x="461596" y="857250"/>
            <a:ext cx="4110404" cy="3919903"/>
          </a:xfrm>
          <a:prstGeom prst="rect">
            <a:avLst/>
          </a:prstGeom>
        </p:spPr>
        <p:txBody>
          <a:bodyPr rtlCol="0">
            <a:normAutofit/>
          </a:bodyPr>
          <a:lstStyle>
            <a:lvl2pPr marL="514350" indent="-171450">
              <a:buFont typeface="Lucida Grande"/>
              <a:buChar char="-"/>
              <a:defRPr/>
            </a:lvl2pPr>
            <a:lvl3pPr marL="857250" indent="-171450">
              <a:buFont typeface="Courier New"/>
              <a:buChar char="o"/>
              <a:defRPr/>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2831509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3" name="Picture 9"/>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11" descr="AL_Logo_Revised_H_WHT.pdf"/>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3022600" y="3240088"/>
            <a:ext cx="3057525" cy="2362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5" name="Straight Connector 4"/>
          <p:cNvCxnSpPr/>
          <p:nvPr userDrawn="1"/>
        </p:nvCxnSpPr>
        <p:spPr>
          <a:xfrm>
            <a:off x="2690813" y="2900363"/>
            <a:ext cx="3810000" cy="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sp>
        <p:nvSpPr>
          <p:cNvPr id="8" name="Content Placeholder 7"/>
          <p:cNvSpPr>
            <a:spLocks noGrp="1"/>
          </p:cNvSpPr>
          <p:nvPr>
            <p:ph sz="quarter" idx="10"/>
          </p:nvPr>
        </p:nvSpPr>
        <p:spPr>
          <a:xfrm>
            <a:off x="2580966" y="2162332"/>
            <a:ext cx="4031226" cy="730250"/>
          </a:xfrm>
        </p:spPr>
        <p:txBody>
          <a:bodyPr/>
          <a:lstStyle>
            <a:lvl1pPr marL="0" indent="0" algn="ctr">
              <a:buFontTx/>
              <a:buNone/>
              <a:defRPr sz="4000" b="1" i="0" cap="all" spc="-100">
                <a:solidFill>
                  <a:schemeClr val="bg1"/>
                </a:solidFill>
              </a:defRPr>
            </a:lvl1pPr>
          </a:lstStyle>
          <a:p>
            <a:pPr lvl="0"/>
            <a:r>
              <a:rPr lang="en-US" smtClean="0"/>
              <a:t>Click to edit Master text styles</a:t>
            </a:r>
          </a:p>
        </p:txBody>
      </p:sp>
    </p:spTree>
    <p:extLst>
      <p:ext uri="{BB962C8B-B14F-4D97-AF65-F5344CB8AC3E}">
        <p14:creationId xmlns:p14="http://schemas.microsoft.com/office/powerpoint/2010/main" val="2560444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199" y="0"/>
            <a:ext cx="8229600" cy="582930"/>
          </a:xfrm>
        </p:spPr>
        <p:txBody>
          <a:bodyPr>
            <a:normAutofit/>
          </a:bodyPr>
          <a:lstStyle>
            <a:lvl1pPr>
              <a:defRPr sz="2400">
                <a:solidFill>
                  <a:schemeClr val="bg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199" y="743133"/>
            <a:ext cx="4034205" cy="481013"/>
          </a:xfrm>
        </p:spPr>
        <p:txBody>
          <a:bodyPr anchor="b">
            <a:normAutofit/>
          </a:bodyPr>
          <a:lstStyle>
            <a:lvl1pPr marL="0" indent="0">
              <a:buNone/>
              <a:defRPr sz="2100" b="0">
                <a:solidFill>
                  <a:srgbClr val="4C4C4C"/>
                </a:solidFill>
              </a:defRPr>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5" name="Text Placeholder 4"/>
          <p:cNvSpPr>
            <a:spLocks noGrp="1"/>
          </p:cNvSpPr>
          <p:nvPr>
            <p:ph type="body" sz="quarter" idx="3"/>
          </p:nvPr>
        </p:nvSpPr>
        <p:spPr>
          <a:xfrm>
            <a:off x="4667250" y="743133"/>
            <a:ext cx="4022481" cy="481013"/>
          </a:xfrm>
        </p:spPr>
        <p:txBody>
          <a:bodyPr anchor="b">
            <a:noAutofit/>
          </a:bodyPr>
          <a:lstStyle>
            <a:lvl1pPr marL="0" indent="0">
              <a:buNone/>
              <a:defRPr sz="2100" b="0">
                <a:solidFill>
                  <a:srgbClr val="4C4C4C"/>
                </a:solidFill>
              </a:defRPr>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0" name="Text Placeholder 2"/>
          <p:cNvSpPr>
            <a:spLocks noGrp="1"/>
          </p:cNvSpPr>
          <p:nvPr>
            <p:ph idx="15"/>
          </p:nvPr>
        </p:nvSpPr>
        <p:spPr>
          <a:xfrm>
            <a:off x="461596" y="1310968"/>
            <a:ext cx="4028469" cy="3498646"/>
          </a:xfrm>
          <a:prstGeom prst="rect">
            <a:avLst/>
          </a:prstGeom>
        </p:spPr>
        <p:txBody>
          <a:bodyPr rtlCol="0">
            <a:normAutofit/>
          </a:bodyPr>
          <a:lstStyle>
            <a:lvl1pPr>
              <a:defRPr sz="1400"/>
            </a:lvl1pPr>
            <a:lvl2pPr marL="514350" indent="-171450">
              <a:buFont typeface="Lucida Grande"/>
              <a:buChar char="-"/>
              <a:defRPr sz="1400"/>
            </a:lvl2pPr>
            <a:lvl3pPr marL="857250" indent="-171450">
              <a:buFont typeface="Courier New"/>
              <a:buChar char="o"/>
              <a:defRPr sz="1400"/>
            </a:lvl3pPr>
            <a:lvl4pPr>
              <a:defRPr sz="14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1" name="Text Placeholder 2"/>
          <p:cNvSpPr>
            <a:spLocks noGrp="1"/>
          </p:cNvSpPr>
          <p:nvPr>
            <p:ph idx="16"/>
          </p:nvPr>
        </p:nvSpPr>
        <p:spPr>
          <a:xfrm>
            <a:off x="4669802" y="1315884"/>
            <a:ext cx="4015359" cy="3498646"/>
          </a:xfrm>
          <a:prstGeom prst="rect">
            <a:avLst/>
          </a:prstGeom>
        </p:spPr>
        <p:txBody>
          <a:bodyPr rtlCol="0">
            <a:normAutofit/>
          </a:bodyPr>
          <a:lstStyle>
            <a:lvl1pPr>
              <a:defRPr sz="1400"/>
            </a:lvl1pPr>
            <a:lvl2pPr marL="514350" indent="-171450">
              <a:buFont typeface="Lucida Grande"/>
              <a:buChar char="-"/>
              <a:defRPr sz="1400"/>
            </a:lvl2pPr>
            <a:lvl3pPr marL="857250" indent="-171450">
              <a:buFont typeface="Courier New"/>
              <a:buChar char="o"/>
              <a:defRPr sz="1400"/>
            </a:lvl3pPr>
            <a:lvl4pPr>
              <a:defRPr sz="14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73971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279400" y="811213"/>
          <a:ext cx="8618537" cy="3597274"/>
        </p:xfrm>
        <a:graphic>
          <a:graphicData uri="http://schemas.openxmlformats.org/drawingml/2006/table">
            <a:tbl>
              <a:tblPr firstRow="1" firstCol="1" bandRow="1">
                <a:tableStyleId>{22838BEF-8BB2-4498-84A7-C5851F593DF1}</a:tableStyleId>
              </a:tblPr>
              <a:tblGrid>
                <a:gridCol w="1308170"/>
                <a:gridCol w="3227901"/>
                <a:gridCol w="1850880"/>
                <a:gridCol w="2231586"/>
              </a:tblGrid>
              <a:tr h="55533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400" b="1" u="none" strike="noStrike" cap="none" normalizeH="0" baseline="0" dirty="0" smtClean="0">
                        <a:ln>
                          <a:noFill/>
                        </a:ln>
                        <a:solidFill>
                          <a:srgbClr val="FFFFFF"/>
                        </a:solidFill>
                        <a:effectLst/>
                        <a:latin typeface="Arial"/>
                        <a:cs typeface="Arial"/>
                      </a:endParaRPr>
                    </a:p>
                  </a:txBody>
                  <a:tcPr marL="89945" marR="89945" marT="33739" marB="33739"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57575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400" b="1" u="none" strike="noStrike" cap="none" normalizeH="0" baseline="0" dirty="0" smtClean="0">
                        <a:ln>
                          <a:noFill/>
                        </a:ln>
                        <a:solidFill>
                          <a:srgbClr val="FFFFFF"/>
                        </a:solidFill>
                        <a:effectLst/>
                        <a:latin typeface="Arial"/>
                        <a:cs typeface="Arial"/>
                      </a:endParaRPr>
                    </a:p>
                  </a:txBody>
                  <a:tcPr marL="89945" marR="89945" marT="33739" marB="33739"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57575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400" b="1" u="none" strike="noStrike" cap="none" normalizeH="0" baseline="0" dirty="0" smtClean="0">
                        <a:ln>
                          <a:noFill/>
                        </a:ln>
                        <a:solidFill>
                          <a:srgbClr val="FFFFFF"/>
                        </a:solidFill>
                        <a:effectLst/>
                        <a:latin typeface="Arial"/>
                        <a:cs typeface="Arial"/>
                      </a:endParaRPr>
                    </a:p>
                  </a:txBody>
                  <a:tcPr marL="89945" marR="89945" marT="33739" marB="33739"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57575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1" u="none" strike="noStrike" kern="1200" cap="none" normalizeH="0" baseline="0" dirty="0" smtClean="0">
                        <a:ln>
                          <a:noFill/>
                        </a:ln>
                        <a:solidFill>
                          <a:srgbClr val="FFFFFF"/>
                        </a:solidFill>
                        <a:effectLst/>
                        <a:latin typeface="Arial"/>
                        <a:ea typeface="+mn-ea"/>
                        <a:cs typeface="Arial"/>
                      </a:endParaRPr>
                    </a:p>
                  </a:txBody>
                  <a:tcPr marL="89945" marR="89945" marT="33739" marB="33739"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575757"/>
                    </a:solidFill>
                  </a:tcPr>
                </a:tc>
              </a:tr>
              <a:tr h="890738">
                <a:tc>
                  <a:txBody>
                    <a:bodyPr/>
                    <a:lstStyle/>
                    <a:p>
                      <a:pPr marL="0" marR="0" lvl="1" indent="0" algn="ctr" defTabSz="914400" rtl="0" eaLnBrk="1" fontAlgn="base" latinLnBrk="0" hangingPunct="1">
                        <a:lnSpc>
                          <a:spcPct val="100000"/>
                        </a:lnSpc>
                        <a:spcBef>
                          <a:spcPts val="0"/>
                        </a:spcBef>
                        <a:spcAft>
                          <a:spcPts val="0"/>
                        </a:spcAft>
                        <a:buClrTx/>
                        <a:buSzTx/>
                        <a:buFont typeface="Arial"/>
                        <a:buNone/>
                        <a:tabLst/>
                        <a:defRPr/>
                      </a:pPr>
                      <a:endParaRPr lang="en-US" sz="1400" b="0" kern="1200" baseline="0" dirty="0" smtClean="0">
                        <a:solidFill>
                          <a:srgbClr val="575757"/>
                        </a:solidFill>
                        <a:effectLst/>
                        <a:latin typeface="Arial"/>
                        <a:ea typeface="+mn-ea"/>
                        <a:cs typeface="Arial"/>
                      </a:endParaRPr>
                    </a:p>
                  </a:txBody>
                  <a:tcPr marL="89945" marR="89945" marT="33739" marB="33739"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p>
                  </a:txBody>
                  <a:tcPr marL="89945" marR="89945" marT="33739" marB="33739"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a:p>
                  </a:txBody>
                  <a:tcPr marL="89945" marR="89945" marT="33739" marB="33739"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1" indent="0" algn="l" defTabSz="914400" rtl="0" eaLnBrk="1" fontAlgn="base" latinLnBrk="0" hangingPunct="1">
                        <a:lnSpc>
                          <a:spcPct val="100000"/>
                        </a:lnSpc>
                        <a:spcBef>
                          <a:spcPts val="0"/>
                        </a:spcBef>
                        <a:spcAft>
                          <a:spcPts val="0"/>
                        </a:spcAft>
                        <a:buClrTx/>
                        <a:buSzTx/>
                        <a:buFont typeface="Arial"/>
                        <a:buNone/>
                        <a:tabLst/>
                        <a:defRPr/>
                      </a:pPr>
                      <a:endParaRPr kumimoji="0" lang="en-US" sz="900" b="0" i="0" u="none" strike="noStrike" kern="1200" cap="none" spc="0" normalizeH="0" baseline="0" noProof="0" dirty="0" smtClean="0">
                        <a:ln>
                          <a:noFill/>
                        </a:ln>
                        <a:solidFill>
                          <a:prstClr val="black">
                            <a:lumMod val="85000"/>
                            <a:lumOff val="15000"/>
                          </a:prstClr>
                        </a:solidFill>
                        <a:effectLst/>
                        <a:uLnTx/>
                        <a:uFillTx/>
                        <a:latin typeface="Arial"/>
                        <a:ea typeface="+mn-ea"/>
                        <a:cs typeface="Arial"/>
                      </a:endParaRPr>
                    </a:p>
                  </a:txBody>
                  <a:tcPr marL="89945" marR="89945" marT="33739" marB="33739"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tcPr>
                </a:tc>
              </a:tr>
              <a:tr h="890738">
                <a:tc>
                  <a:txBody>
                    <a:bodyPr/>
                    <a:lstStyle/>
                    <a:p>
                      <a:pPr marL="0" marR="0" lvl="1" indent="0" algn="ctr" defTabSz="914400" rtl="0" eaLnBrk="1" fontAlgn="base" latinLnBrk="0" hangingPunct="1">
                        <a:lnSpc>
                          <a:spcPct val="100000"/>
                        </a:lnSpc>
                        <a:spcBef>
                          <a:spcPts val="0"/>
                        </a:spcBef>
                        <a:spcAft>
                          <a:spcPts val="0"/>
                        </a:spcAft>
                        <a:buClrTx/>
                        <a:buSzTx/>
                        <a:buFont typeface="Arial"/>
                        <a:buNone/>
                        <a:tabLst/>
                        <a:defRPr/>
                      </a:pPr>
                      <a:endParaRPr lang="en-US" sz="1400" b="0" kern="1200" baseline="0" dirty="0" smtClean="0">
                        <a:solidFill>
                          <a:srgbClr val="575757"/>
                        </a:solidFill>
                        <a:effectLst/>
                        <a:latin typeface="Arial"/>
                        <a:ea typeface="+mn-ea"/>
                        <a:cs typeface="Arial"/>
                      </a:endParaRPr>
                    </a:p>
                  </a:txBody>
                  <a:tcPr marL="89945" marR="89945" marT="33739" marB="33739"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p>
                  </a:txBody>
                  <a:tcPr marL="89945" marR="89945" marT="33739" marB="33739"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a:p>
                  </a:txBody>
                  <a:tcPr marL="89945" marR="89945" marT="33739" marB="33739"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1" indent="0" algn="l" defTabSz="914400" rtl="0" eaLnBrk="1" fontAlgn="base" latinLnBrk="0" hangingPunct="1">
                        <a:lnSpc>
                          <a:spcPct val="100000"/>
                        </a:lnSpc>
                        <a:spcBef>
                          <a:spcPts val="0"/>
                        </a:spcBef>
                        <a:spcAft>
                          <a:spcPts val="0"/>
                        </a:spcAft>
                        <a:buClrTx/>
                        <a:buSzTx/>
                        <a:buFont typeface="Arial"/>
                        <a:buNone/>
                        <a:tabLst/>
                        <a:defRPr/>
                      </a:pPr>
                      <a:endParaRPr kumimoji="0" lang="en-US" sz="900" b="0" i="0" u="none" strike="noStrike" kern="1200" cap="none" spc="0" normalizeH="0" baseline="0" noProof="0" dirty="0" smtClean="0">
                        <a:ln>
                          <a:noFill/>
                        </a:ln>
                        <a:solidFill>
                          <a:prstClr val="black">
                            <a:lumMod val="85000"/>
                            <a:lumOff val="15000"/>
                          </a:prstClr>
                        </a:solidFill>
                        <a:effectLst/>
                        <a:uLnTx/>
                        <a:uFillTx/>
                        <a:latin typeface="Arial"/>
                        <a:ea typeface="+mn-ea"/>
                        <a:cs typeface="Arial"/>
                      </a:endParaRPr>
                    </a:p>
                  </a:txBody>
                  <a:tcPr marL="89945" marR="89945" marT="33739" marB="33739"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tcPr>
                </a:tc>
              </a:tr>
              <a:tr h="979546">
                <a:tc>
                  <a:txBody>
                    <a:bodyPr/>
                    <a:lstStyle/>
                    <a:p>
                      <a:pPr marL="0" marR="0" lvl="1" indent="0" algn="ctr" defTabSz="914400" rtl="0" eaLnBrk="1" fontAlgn="base" latinLnBrk="0" hangingPunct="1">
                        <a:lnSpc>
                          <a:spcPct val="100000"/>
                        </a:lnSpc>
                        <a:spcBef>
                          <a:spcPts val="0"/>
                        </a:spcBef>
                        <a:spcAft>
                          <a:spcPts val="0"/>
                        </a:spcAft>
                        <a:buClrTx/>
                        <a:buSzTx/>
                        <a:buFont typeface="Arial"/>
                        <a:buNone/>
                        <a:tabLst/>
                        <a:defRPr/>
                      </a:pPr>
                      <a:endParaRPr lang="en-US" sz="1400" b="0" i="0" kern="1200" baseline="0" dirty="0" smtClean="0">
                        <a:solidFill>
                          <a:srgbClr val="575757"/>
                        </a:solidFill>
                        <a:effectLst/>
                        <a:latin typeface="Arial"/>
                        <a:ea typeface="+mn-ea"/>
                        <a:cs typeface="Arial"/>
                      </a:endParaRPr>
                    </a:p>
                  </a:txBody>
                  <a:tcPr marL="89945" marR="89945" marT="33739" marB="33739"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a:p>
                  </a:txBody>
                  <a:tcPr marL="89945" marR="89945" marT="33739" marB="33739"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p>
                  </a:txBody>
                  <a:tcPr marL="89945" marR="89945" marT="33739" marB="33739"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1" indent="0" algn="l" defTabSz="914400" rtl="0" eaLnBrk="1" fontAlgn="base" latinLnBrk="0" hangingPunct="1">
                        <a:lnSpc>
                          <a:spcPct val="100000"/>
                        </a:lnSpc>
                        <a:spcBef>
                          <a:spcPts val="0"/>
                        </a:spcBef>
                        <a:spcAft>
                          <a:spcPts val="0"/>
                        </a:spcAft>
                        <a:buClrTx/>
                        <a:buSzTx/>
                        <a:buFont typeface="Arial"/>
                        <a:buNone/>
                        <a:tabLst/>
                        <a:defRPr/>
                      </a:pPr>
                      <a:endParaRPr kumimoji="0" lang="en-US" sz="1000" b="0" i="0" u="none" strike="noStrike" kern="1200" cap="none" spc="0" normalizeH="0" baseline="0" noProof="0" dirty="0" smtClean="0">
                        <a:ln>
                          <a:noFill/>
                        </a:ln>
                        <a:solidFill>
                          <a:prstClr val="black">
                            <a:lumMod val="85000"/>
                            <a:lumOff val="15000"/>
                          </a:prstClr>
                        </a:solidFill>
                        <a:effectLst/>
                        <a:uLnTx/>
                        <a:uFillTx/>
                        <a:latin typeface="Arial"/>
                        <a:ea typeface="+mn-ea"/>
                        <a:cs typeface="Arial"/>
                      </a:endParaRPr>
                    </a:p>
                  </a:txBody>
                  <a:tcPr marL="89945" marR="89945" marT="33739" marB="33739"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tcPr>
                </a:tc>
              </a:tr>
              <a:tr h="280916">
                <a:tc gridSpan="4">
                  <a:txBody>
                    <a:bodyPr/>
                    <a:lstStyle/>
                    <a:p>
                      <a:pPr algn="ctr"/>
                      <a:endParaRPr lang="en-US" sz="1200" b="1" dirty="0" smtClean="0">
                        <a:solidFill>
                          <a:schemeClr val="bg1"/>
                        </a:solidFill>
                        <a:latin typeface="Arial"/>
                        <a:cs typeface="Arial"/>
                      </a:endParaRPr>
                    </a:p>
                  </a:txBody>
                  <a:tcPr marL="89945" marR="89945" marT="33739" marB="33739"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FF7F00"/>
                    </a:solidFill>
                  </a:tcPr>
                </a:tc>
                <a:tc hMerge="1">
                  <a:txBody>
                    <a:bodyPr/>
                    <a:lstStyle/>
                    <a:p>
                      <a:pPr marL="171450" marR="0" lvl="1" indent="-171450" algn="l" defTabSz="914400" rtl="0" eaLnBrk="1" fontAlgn="base" latinLnBrk="0" hangingPunct="1">
                        <a:lnSpc>
                          <a:spcPct val="100000"/>
                        </a:lnSpc>
                        <a:spcBef>
                          <a:spcPts val="0"/>
                        </a:spcBef>
                        <a:spcAft>
                          <a:spcPts val="0"/>
                        </a:spcAft>
                        <a:buClrTx/>
                        <a:buSzTx/>
                        <a:buFont typeface="Arial"/>
                        <a:buChar char="•"/>
                        <a:tabLst/>
                        <a:defRPr/>
                      </a:pPr>
                      <a:endParaRPr lang="en-US" sz="900" b="1" i="0" kern="1200" baseline="0" dirty="0" smtClean="0">
                        <a:solidFill>
                          <a:schemeClr val="dk1"/>
                        </a:solidFill>
                        <a:effectLst/>
                        <a:latin typeface="Arial"/>
                        <a:ea typeface="+mn-ea"/>
                        <a:cs typeface="Arial"/>
                      </a:endParaRPr>
                    </a:p>
                  </a:txBody>
                  <a:tcPr marT="34290" marB="34290" anchor="ctr" horzOverflow="overflow"/>
                </a:tc>
                <a:tc hMerge="1">
                  <a:txBody>
                    <a:bodyPr/>
                    <a:lstStyle/>
                    <a:p>
                      <a:pPr marL="171450" indent="-171450">
                        <a:lnSpc>
                          <a:spcPct val="100000"/>
                        </a:lnSpc>
                        <a:spcBef>
                          <a:spcPts val="0"/>
                        </a:spcBef>
                        <a:spcAft>
                          <a:spcPts val="0"/>
                        </a:spcAft>
                        <a:buFont typeface="Arial"/>
                        <a:buChar char="•"/>
                      </a:pPr>
                      <a:endParaRPr lang="en-US" sz="1000" kern="1200" baseline="0" dirty="0" smtClean="0">
                        <a:effectLst/>
                        <a:latin typeface="Arial"/>
                      </a:endParaRPr>
                    </a:p>
                  </a:txBody>
                  <a:tcPr marT="34290" marB="34290" anchor="ctr" horzOverflow="overflow"/>
                </a:tc>
                <a:tc hMerge="1">
                  <a:txBody>
                    <a:bodyPr/>
                    <a:lstStyle/>
                    <a:p>
                      <a:pPr marL="171450" marR="0" lvl="1"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700" b="1" i="0" u="none" strike="noStrike" kern="1200" cap="none" normalizeH="0" baseline="0" dirty="0" smtClean="0">
                        <a:ln>
                          <a:noFill/>
                        </a:ln>
                        <a:solidFill>
                          <a:schemeClr val="dk1"/>
                        </a:solidFill>
                        <a:effectLst/>
                        <a:latin typeface="Arial"/>
                        <a:ea typeface="+mn-ea"/>
                        <a:cs typeface="Arial"/>
                      </a:endParaRPr>
                    </a:p>
                  </a:txBody>
                  <a:tcPr marT="34290" marB="34290" anchor="ctr" horzOverflow="overflow"/>
                </a:tc>
              </a:tr>
            </a:tbl>
          </a:graphicData>
        </a:graphic>
      </p:graphicFrame>
      <p:sp>
        <p:nvSpPr>
          <p:cNvPr id="4" name="TextBox 3"/>
          <p:cNvSpPr txBox="1">
            <a:spLocks noChangeArrowheads="1"/>
          </p:cNvSpPr>
          <p:nvPr userDrawn="1"/>
        </p:nvSpPr>
        <p:spPr bwMode="auto">
          <a:xfrm>
            <a:off x="9193213" y="3883025"/>
            <a:ext cx="18415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400">
                <a:solidFill>
                  <a:schemeClr val="tx1"/>
                </a:solidFill>
                <a:latin typeface="Segoe UI" charset="0"/>
                <a:ea typeface="ＭＳ Ｐゴシック" charset="0"/>
                <a:cs typeface="ＭＳ Ｐゴシック" charset="0"/>
              </a:defRPr>
            </a:lvl1pPr>
            <a:lvl2pPr marL="742950" indent="-285750" eaLnBrk="0" hangingPunct="0">
              <a:defRPr sz="1400">
                <a:solidFill>
                  <a:schemeClr val="tx1"/>
                </a:solidFill>
                <a:latin typeface="Segoe UI" charset="0"/>
                <a:ea typeface="ＭＳ Ｐゴシック" charset="0"/>
              </a:defRPr>
            </a:lvl2pPr>
            <a:lvl3pPr marL="1143000" indent="-228600" eaLnBrk="0" hangingPunct="0">
              <a:defRPr sz="1400">
                <a:solidFill>
                  <a:schemeClr val="tx1"/>
                </a:solidFill>
                <a:latin typeface="Segoe UI" charset="0"/>
                <a:ea typeface="ＭＳ Ｐゴシック" charset="0"/>
              </a:defRPr>
            </a:lvl3pPr>
            <a:lvl4pPr marL="1600200" indent="-228600" eaLnBrk="0" hangingPunct="0">
              <a:defRPr sz="1400">
                <a:solidFill>
                  <a:schemeClr val="tx1"/>
                </a:solidFill>
                <a:latin typeface="Segoe UI" charset="0"/>
                <a:ea typeface="ＭＳ Ｐゴシック" charset="0"/>
              </a:defRPr>
            </a:lvl4pPr>
            <a:lvl5pPr marL="2057400" indent="-228600" eaLnBrk="0" hangingPunct="0">
              <a:defRPr sz="1400">
                <a:solidFill>
                  <a:schemeClr val="tx1"/>
                </a:solidFill>
                <a:latin typeface="Segoe UI" charset="0"/>
                <a:ea typeface="ＭＳ Ｐゴシック" charset="0"/>
              </a:defRPr>
            </a:lvl5pPr>
            <a:lvl6pPr marL="2514600" indent="-228600" defTabSz="685800" eaLnBrk="0" fontAlgn="base" hangingPunct="0">
              <a:spcBef>
                <a:spcPct val="0"/>
              </a:spcBef>
              <a:spcAft>
                <a:spcPct val="0"/>
              </a:spcAft>
              <a:defRPr sz="1400">
                <a:solidFill>
                  <a:schemeClr val="tx1"/>
                </a:solidFill>
                <a:latin typeface="Segoe UI" charset="0"/>
                <a:ea typeface="ＭＳ Ｐゴシック" charset="0"/>
              </a:defRPr>
            </a:lvl6pPr>
            <a:lvl7pPr marL="2971800" indent="-228600" defTabSz="685800" eaLnBrk="0" fontAlgn="base" hangingPunct="0">
              <a:spcBef>
                <a:spcPct val="0"/>
              </a:spcBef>
              <a:spcAft>
                <a:spcPct val="0"/>
              </a:spcAft>
              <a:defRPr sz="1400">
                <a:solidFill>
                  <a:schemeClr val="tx1"/>
                </a:solidFill>
                <a:latin typeface="Segoe UI" charset="0"/>
                <a:ea typeface="ＭＳ Ｐゴシック" charset="0"/>
              </a:defRPr>
            </a:lvl7pPr>
            <a:lvl8pPr marL="3429000" indent="-228600" defTabSz="685800" eaLnBrk="0" fontAlgn="base" hangingPunct="0">
              <a:spcBef>
                <a:spcPct val="0"/>
              </a:spcBef>
              <a:spcAft>
                <a:spcPct val="0"/>
              </a:spcAft>
              <a:defRPr sz="1400">
                <a:solidFill>
                  <a:schemeClr val="tx1"/>
                </a:solidFill>
                <a:latin typeface="Segoe UI" charset="0"/>
                <a:ea typeface="ＭＳ Ｐゴシック" charset="0"/>
              </a:defRPr>
            </a:lvl8pPr>
            <a:lvl9pPr marL="3886200" indent="-228600" defTabSz="685800" eaLnBrk="0" fontAlgn="base" hangingPunct="0">
              <a:spcBef>
                <a:spcPct val="0"/>
              </a:spcBef>
              <a:spcAft>
                <a:spcPct val="0"/>
              </a:spcAft>
              <a:defRPr sz="1400">
                <a:solidFill>
                  <a:schemeClr val="tx1"/>
                </a:solidFill>
                <a:latin typeface="Segoe UI" charset="0"/>
                <a:ea typeface="ＭＳ Ｐゴシック" charset="0"/>
              </a:defRPr>
            </a:lvl9pPr>
          </a:lstStyle>
          <a:p>
            <a:pPr eaLnBrk="1" hangingPunct="1">
              <a:defRPr/>
            </a:pPr>
            <a:endParaRPr lang="en-US" sz="2400" smtClean="0">
              <a:solidFill>
                <a:schemeClr val="tx2"/>
              </a:solidFill>
              <a:latin typeface="Arial" charset="0"/>
              <a:cs typeface="Arial" charset="0"/>
            </a:endParaRPr>
          </a:p>
        </p:txBody>
      </p:sp>
      <p:sp>
        <p:nvSpPr>
          <p:cNvPr id="2" name="Title 1"/>
          <p:cNvSpPr>
            <a:spLocks noGrp="1"/>
          </p:cNvSpPr>
          <p:nvPr>
            <p:ph type="title"/>
          </p:nvPr>
        </p:nvSpPr>
        <p:spPr>
          <a:xfrm>
            <a:off x="457200" y="1"/>
            <a:ext cx="8229600" cy="582930"/>
          </a:xfrm>
        </p:spPr>
        <p:txBody>
          <a:bodyPr>
            <a:normAutofit/>
          </a:bodyPr>
          <a:lstStyle>
            <a:lvl1pPr>
              <a:defRPr sz="240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524947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aphicFrame>
        <p:nvGraphicFramePr>
          <p:cNvPr id="3" name="Chart 9"/>
          <p:cNvGraphicFramePr>
            <a:graphicFrameLocks/>
          </p:cNvGraphicFramePr>
          <p:nvPr/>
        </p:nvGraphicFramePr>
        <p:xfrm>
          <a:off x="1189038" y="923925"/>
          <a:ext cx="6196012" cy="3951288"/>
        </p:xfrm>
        <a:graphic>
          <a:graphicData uri="http://schemas.openxmlformats.org/presentationml/2006/ole">
            <mc:AlternateContent xmlns:mc="http://schemas.openxmlformats.org/markup-compatibility/2006">
              <mc:Choice xmlns:v="urn:schemas-microsoft-com:vml" Requires="v">
                <p:oleObj spid="_x0000_s23608" name="Chart" r:id="rId3" imgW="6197600" imgH="3949700" progId="Excel.Chart.8">
                  <p:embed/>
                </p:oleObj>
              </mc:Choice>
              <mc:Fallback>
                <p:oleObj name="Chart" r:id="rId3" imgW="6197600" imgH="3949700" progId="Excel.Char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9038" y="923925"/>
                        <a:ext cx="6196012" cy="3951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290705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2" name="Picture 9"/>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extBox 2"/>
          <p:cNvSpPr txBox="1"/>
          <p:nvPr userDrawn="1"/>
        </p:nvSpPr>
        <p:spPr>
          <a:xfrm>
            <a:off x="2598738" y="2063750"/>
            <a:ext cx="4087812" cy="708025"/>
          </a:xfrm>
          <a:prstGeom prst="rect">
            <a:avLst/>
          </a:prstGeom>
          <a:noFill/>
        </p:spPr>
        <p:txBody>
          <a:bodyPr>
            <a:spAutoFit/>
          </a:bodyPr>
          <a:lstStyle/>
          <a:p>
            <a:pPr algn="ctr">
              <a:defRPr/>
            </a:pPr>
            <a:r>
              <a:rPr lang="en-US" sz="4000" b="1" spc="-150" dirty="0">
                <a:solidFill>
                  <a:schemeClr val="bg1"/>
                </a:solidFill>
                <a:latin typeface="Arial" pitchFamily="34" charset="0"/>
                <a:cs typeface="Arial" pitchFamily="34" charset="0"/>
              </a:rPr>
              <a:t>Thank you.</a:t>
            </a:r>
          </a:p>
        </p:txBody>
      </p:sp>
      <p:pic>
        <p:nvPicPr>
          <p:cNvPr id="4" name="Picture 11" descr="AL_Logo_Revised_H_WHT.pdf"/>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3022600" y="3240088"/>
            <a:ext cx="3057525" cy="2362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936667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229600" cy="582930"/>
          </a:xfrm>
        </p:spPr>
        <p:txBody>
          <a:bodyPr anchor="b">
            <a:normAutofit/>
          </a:bodyPr>
          <a:lstStyle>
            <a:lvl1pPr>
              <a:defRPr sz="240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3071707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90488" y="-57150"/>
            <a:ext cx="9324976" cy="674688"/>
          </a:xfrm>
          <a:prstGeom prst="rect">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latin typeface="Arial" pitchFamily="34" charset="0"/>
            </a:endParaRPr>
          </a:p>
        </p:txBody>
      </p:sp>
      <p:sp>
        <p:nvSpPr>
          <p:cNvPr id="1027" name="Title Placeholder 1"/>
          <p:cNvSpPr>
            <a:spLocks noGrp="1"/>
          </p:cNvSpPr>
          <p:nvPr>
            <p:ph type="title"/>
          </p:nvPr>
        </p:nvSpPr>
        <p:spPr bwMode="auto">
          <a:xfrm>
            <a:off x="461963" y="0"/>
            <a:ext cx="8228012" cy="582613"/>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b" anchorCtr="0" compatLnSpc="1">
            <a:prstTxWarp prst="textNoShape">
              <a:avLst/>
            </a:prstTxWarp>
          </a:bodyPr>
          <a:lstStyle/>
          <a:p>
            <a:pPr lvl="0"/>
            <a:r>
              <a:rPr lang="en-US" smtClean="0"/>
              <a:t>Click to edit Master title style</a:t>
            </a:r>
            <a:endParaRPr lang="en-US"/>
          </a:p>
        </p:txBody>
      </p:sp>
      <p:sp>
        <p:nvSpPr>
          <p:cNvPr id="1028" name="Text Placeholder 2"/>
          <p:cNvSpPr>
            <a:spLocks noGrp="1"/>
          </p:cNvSpPr>
          <p:nvPr>
            <p:ph type="body" idx="1"/>
          </p:nvPr>
        </p:nvSpPr>
        <p:spPr bwMode="auto">
          <a:xfrm>
            <a:off x="461963" y="865188"/>
            <a:ext cx="8229600" cy="39116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Rectangle 7"/>
          <p:cNvSpPr/>
          <p:nvPr userDrawn="1"/>
        </p:nvSpPr>
        <p:spPr>
          <a:xfrm>
            <a:off x="-180975" y="576263"/>
            <a:ext cx="9505950" cy="46037"/>
          </a:xfrm>
          <a:prstGeom prst="rect">
            <a:avLst/>
          </a:prstGeom>
          <a:gradFill flip="none" rotWithShape="1">
            <a:gsLst>
              <a:gs pos="0">
                <a:srgbClr val="FF7F14"/>
              </a:gs>
              <a:gs pos="100000">
                <a:srgbClr val="FF51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latin typeface="Arial" pitchFamily="34" charset="0"/>
            </a:endParaRPr>
          </a:p>
        </p:txBody>
      </p:sp>
      <p:sp>
        <p:nvSpPr>
          <p:cNvPr id="9" name="Round Same Side Corner Rectangle 8"/>
          <p:cNvSpPr/>
          <p:nvPr userDrawn="1"/>
        </p:nvSpPr>
        <p:spPr>
          <a:xfrm rot="5400000">
            <a:off x="8235156" y="4047332"/>
            <a:ext cx="350837" cy="1466850"/>
          </a:xfrm>
          <a:prstGeom prst="round2SameRect">
            <a:avLst>
              <a:gd name="adj1" fmla="val 0"/>
              <a:gd name="adj2" fmla="val 50000"/>
            </a:avLst>
          </a:prstGeom>
          <a:gradFill flip="none" rotWithShape="1">
            <a:gsLst>
              <a:gs pos="0">
                <a:srgbClr val="FF7F14"/>
              </a:gs>
              <a:gs pos="100000">
                <a:srgbClr val="FF5100"/>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en-US" dirty="0">
              <a:latin typeface="Arial" pitchFamily="34" charset="0"/>
            </a:endParaRPr>
          </a:p>
        </p:txBody>
      </p:sp>
      <p:pic>
        <p:nvPicPr>
          <p:cNvPr id="1031" name="Picture 7"/>
          <p:cNvPicPr>
            <a:picLocks noChangeAspect="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7691438" y="4338638"/>
            <a:ext cx="1190625" cy="919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63" r:id="rId1"/>
    <p:sldLayoutId id="2147483960" r:id="rId2"/>
    <p:sldLayoutId id="2147483961" r:id="rId3"/>
    <p:sldLayoutId id="2147483964" r:id="rId4"/>
    <p:sldLayoutId id="2147483962" r:id="rId5"/>
    <p:sldLayoutId id="2147483965" r:id="rId6"/>
    <p:sldLayoutId id="2147483966" r:id="rId7"/>
    <p:sldLayoutId id="2147483967" r:id="rId8"/>
    <p:sldLayoutId id="2147483983" r:id="rId9"/>
    <p:sldLayoutId id="2147483984" r:id="rId10"/>
  </p:sldLayoutIdLst>
  <p:timing>
    <p:tnLst>
      <p:par>
        <p:cTn id="1" dur="indefinite" restart="never" nodeType="tmRoot"/>
      </p:par>
    </p:tnLst>
  </p:timing>
  <p:txStyles>
    <p:titleStyle>
      <a:lvl1pPr algn="l" defTabSz="685800" rtl="0" eaLnBrk="1" fontAlgn="base" hangingPunct="1">
        <a:spcBef>
          <a:spcPct val="0"/>
        </a:spcBef>
        <a:spcAft>
          <a:spcPct val="0"/>
        </a:spcAft>
        <a:defRPr sz="2400" kern="1200">
          <a:solidFill>
            <a:schemeClr val="bg1"/>
          </a:solidFill>
          <a:latin typeface="Arial" pitchFamily="34" charset="0"/>
          <a:ea typeface="ＭＳ Ｐゴシック" charset="0"/>
          <a:cs typeface="Arial" pitchFamily="34" charset="0"/>
        </a:defRPr>
      </a:lvl1pPr>
      <a:lvl2pPr algn="l" defTabSz="685800" rtl="0" eaLnBrk="1" fontAlgn="base" hangingPunct="1">
        <a:spcBef>
          <a:spcPct val="0"/>
        </a:spcBef>
        <a:spcAft>
          <a:spcPct val="0"/>
        </a:spcAft>
        <a:defRPr sz="2400">
          <a:solidFill>
            <a:schemeClr val="bg1"/>
          </a:solidFill>
          <a:latin typeface="Arial" charset="0"/>
          <a:ea typeface="ＭＳ Ｐゴシック" charset="0"/>
        </a:defRPr>
      </a:lvl2pPr>
      <a:lvl3pPr algn="l" defTabSz="685800" rtl="0" eaLnBrk="1" fontAlgn="base" hangingPunct="1">
        <a:spcBef>
          <a:spcPct val="0"/>
        </a:spcBef>
        <a:spcAft>
          <a:spcPct val="0"/>
        </a:spcAft>
        <a:defRPr sz="2400">
          <a:solidFill>
            <a:schemeClr val="bg1"/>
          </a:solidFill>
          <a:latin typeface="Arial" charset="0"/>
          <a:ea typeface="ＭＳ Ｐゴシック" charset="0"/>
        </a:defRPr>
      </a:lvl3pPr>
      <a:lvl4pPr algn="l" defTabSz="685800" rtl="0" eaLnBrk="1" fontAlgn="base" hangingPunct="1">
        <a:spcBef>
          <a:spcPct val="0"/>
        </a:spcBef>
        <a:spcAft>
          <a:spcPct val="0"/>
        </a:spcAft>
        <a:defRPr sz="2400">
          <a:solidFill>
            <a:schemeClr val="bg1"/>
          </a:solidFill>
          <a:latin typeface="Arial" charset="0"/>
          <a:ea typeface="ＭＳ Ｐゴシック" charset="0"/>
        </a:defRPr>
      </a:lvl4pPr>
      <a:lvl5pPr algn="l" defTabSz="685800" rtl="0" eaLnBrk="1" fontAlgn="base" hangingPunct="1">
        <a:spcBef>
          <a:spcPct val="0"/>
        </a:spcBef>
        <a:spcAft>
          <a:spcPct val="0"/>
        </a:spcAft>
        <a:defRPr sz="2400">
          <a:solidFill>
            <a:schemeClr val="bg1"/>
          </a:solidFill>
          <a:latin typeface="Arial" charset="0"/>
          <a:ea typeface="ＭＳ Ｐゴシック" charset="0"/>
        </a:defRPr>
      </a:lvl5pPr>
      <a:lvl6pPr marL="457200" algn="l" defTabSz="685800" rtl="0" eaLnBrk="1" fontAlgn="base" hangingPunct="1">
        <a:spcBef>
          <a:spcPct val="0"/>
        </a:spcBef>
        <a:spcAft>
          <a:spcPct val="0"/>
        </a:spcAft>
        <a:defRPr sz="2400">
          <a:solidFill>
            <a:schemeClr val="bg1"/>
          </a:solidFill>
          <a:latin typeface="Arial" charset="0"/>
          <a:ea typeface="ＭＳ Ｐゴシック" charset="0"/>
        </a:defRPr>
      </a:lvl6pPr>
      <a:lvl7pPr marL="914400" algn="l" defTabSz="685800" rtl="0" eaLnBrk="1" fontAlgn="base" hangingPunct="1">
        <a:spcBef>
          <a:spcPct val="0"/>
        </a:spcBef>
        <a:spcAft>
          <a:spcPct val="0"/>
        </a:spcAft>
        <a:defRPr sz="2400">
          <a:solidFill>
            <a:schemeClr val="bg1"/>
          </a:solidFill>
          <a:latin typeface="Arial" charset="0"/>
          <a:ea typeface="ＭＳ Ｐゴシック" charset="0"/>
        </a:defRPr>
      </a:lvl7pPr>
      <a:lvl8pPr marL="1371600" algn="l" defTabSz="685800" rtl="0" eaLnBrk="1" fontAlgn="base" hangingPunct="1">
        <a:spcBef>
          <a:spcPct val="0"/>
        </a:spcBef>
        <a:spcAft>
          <a:spcPct val="0"/>
        </a:spcAft>
        <a:defRPr sz="2400">
          <a:solidFill>
            <a:schemeClr val="bg1"/>
          </a:solidFill>
          <a:latin typeface="Arial" charset="0"/>
          <a:ea typeface="ＭＳ Ｐゴシック" charset="0"/>
        </a:defRPr>
      </a:lvl8pPr>
      <a:lvl9pPr marL="1828800" algn="l" defTabSz="685800" rtl="0" eaLnBrk="1" fontAlgn="base" hangingPunct="1">
        <a:spcBef>
          <a:spcPct val="0"/>
        </a:spcBef>
        <a:spcAft>
          <a:spcPct val="0"/>
        </a:spcAft>
        <a:defRPr sz="2400">
          <a:solidFill>
            <a:schemeClr val="bg1"/>
          </a:solidFill>
          <a:latin typeface="Arial" charset="0"/>
          <a:ea typeface="ＭＳ Ｐゴシック" charset="0"/>
        </a:defRPr>
      </a:lvl9pPr>
    </p:titleStyle>
    <p:bodyStyle>
      <a:lvl1pPr marL="171450" indent="-171450" algn="l" defTabSz="685800" rtl="0" eaLnBrk="1" fontAlgn="base" hangingPunct="1">
        <a:lnSpc>
          <a:spcPct val="90000"/>
        </a:lnSpc>
        <a:spcBef>
          <a:spcPct val="30000"/>
        </a:spcBef>
        <a:spcAft>
          <a:spcPct val="0"/>
        </a:spcAft>
        <a:buFont typeface="Arial" charset="0"/>
        <a:buChar char="•"/>
        <a:defRPr sz="2100" kern="1200">
          <a:solidFill>
            <a:schemeClr val="tx2"/>
          </a:solidFill>
          <a:latin typeface="Arial" pitchFamily="34" charset="0"/>
          <a:ea typeface="ＭＳ Ｐゴシック" charset="0"/>
          <a:cs typeface="Arial" pitchFamily="34" charset="0"/>
        </a:defRPr>
      </a:lvl1pPr>
      <a:lvl2pPr marL="514350" indent="-171450" algn="l" defTabSz="685800" rtl="0" eaLnBrk="1" fontAlgn="base" hangingPunct="1">
        <a:lnSpc>
          <a:spcPct val="90000"/>
        </a:lnSpc>
        <a:spcBef>
          <a:spcPct val="30000"/>
        </a:spcBef>
        <a:spcAft>
          <a:spcPct val="0"/>
        </a:spcAft>
        <a:buFont typeface="Arial" charset="0"/>
        <a:buChar char="•"/>
        <a:defRPr kern="1200">
          <a:solidFill>
            <a:schemeClr val="tx2"/>
          </a:solidFill>
          <a:latin typeface="Arial" pitchFamily="34" charset="0"/>
          <a:ea typeface="ＭＳ Ｐゴシック" charset="0"/>
          <a:cs typeface="Arial" pitchFamily="34" charset="0"/>
        </a:defRPr>
      </a:lvl2pPr>
      <a:lvl3pPr marL="857250" indent="-171450" algn="l" defTabSz="685800" rtl="0" eaLnBrk="1" fontAlgn="base" hangingPunct="1">
        <a:lnSpc>
          <a:spcPct val="90000"/>
        </a:lnSpc>
        <a:spcBef>
          <a:spcPct val="30000"/>
        </a:spcBef>
        <a:spcAft>
          <a:spcPct val="0"/>
        </a:spcAft>
        <a:buFont typeface="Arial" charset="0"/>
        <a:buChar char="•"/>
        <a:defRPr sz="1500" kern="1200">
          <a:solidFill>
            <a:schemeClr val="tx2"/>
          </a:solidFill>
          <a:latin typeface="Arial" pitchFamily="34" charset="0"/>
          <a:ea typeface="ＭＳ Ｐゴシック" charset="0"/>
          <a:cs typeface="Arial" pitchFamily="34" charset="0"/>
        </a:defRPr>
      </a:lvl3pPr>
      <a:lvl4pPr marL="1200150" indent="-171450" algn="l" defTabSz="685800" rtl="0" eaLnBrk="1" fontAlgn="base" hangingPunct="1">
        <a:lnSpc>
          <a:spcPct val="90000"/>
        </a:lnSpc>
        <a:spcBef>
          <a:spcPct val="30000"/>
        </a:spcBef>
        <a:spcAft>
          <a:spcPct val="0"/>
        </a:spcAft>
        <a:buFont typeface="Arial" charset="0"/>
        <a:buChar char="•"/>
        <a:defRPr sz="1400" kern="1200">
          <a:solidFill>
            <a:schemeClr val="tx2"/>
          </a:solidFill>
          <a:latin typeface="Arial" pitchFamily="34" charset="0"/>
          <a:ea typeface="ＭＳ Ｐゴシック" charset="0"/>
          <a:cs typeface="Arial" pitchFamily="34" charset="0"/>
        </a:defRPr>
      </a:lvl4pPr>
      <a:lvl5pPr marL="1543050" indent="-171450" algn="l" defTabSz="685800" rtl="0" eaLnBrk="1" fontAlgn="base" hangingPunct="1">
        <a:lnSpc>
          <a:spcPct val="90000"/>
        </a:lnSpc>
        <a:spcBef>
          <a:spcPct val="30000"/>
        </a:spcBef>
        <a:spcAft>
          <a:spcPct val="0"/>
        </a:spcAft>
        <a:buFont typeface="Arial" charset="0"/>
        <a:buChar char="•"/>
        <a:defRPr sz="1400" kern="1200">
          <a:solidFill>
            <a:schemeClr val="tx2"/>
          </a:solidFill>
          <a:latin typeface="Arial" pitchFamily="34" charset="0"/>
          <a:ea typeface="ＭＳ Ｐゴシック" charset="0"/>
          <a:cs typeface="Arial" pitchFamily="34" charset="0"/>
        </a:defRPr>
      </a:lvl5pPr>
      <a:lvl6pPr marL="1885950" indent="-171450" algn="l" defTabSz="685800" rtl="0" eaLnBrk="1" latinLnBrk="0" hangingPunct="1">
        <a:lnSpc>
          <a:spcPct val="90000"/>
        </a:lnSpc>
        <a:spcBef>
          <a:spcPct val="30000"/>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ct val="30000"/>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ct val="30000"/>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ct val="300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9.jpg"/></Relationships>
</file>

<file path=ppt/slides/_rels/slide13.xml.rels><?xml version="1.0" encoding="UTF-8" standalone="yes"?>
<Relationships xmlns="http://schemas.openxmlformats.org/package/2006/relationships"><Relationship Id="rId3" Type="http://schemas.openxmlformats.org/officeDocument/2006/relationships/image" Target="../media/image30.tiff"/><Relationship Id="rId4" Type="http://schemas.openxmlformats.org/officeDocument/2006/relationships/image" Target="../media/image31.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chart" Target="../charts/char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1" Type="http://schemas.openxmlformats.org/officeDocument/2006/relationships/image" Target="../media/image43.tiff"/><Relationship Id="rId12" Type="http://schemas.openxmlformats.org/officeDocument/2006/relationships/image" Target="../media/image44.emf"/><Relationship Id="rId1" Type="http://schemas.openxmlformats.org/officeDocument/2006/relationships/slideLayout" Target="../slideLayouts/slideLayout2.xml"/><Relationship Id="rId2" Type="http://schemas.openxmlformats.org/officeDocument/2006/relationships/image" Target="../media/image34.tiff"/><Relationship Id="rId3" Type="http://schemas.openxmlformats.org/officeDocument/2006/relationships/image" Target="../media/image35.png"/><Relationship Id="rId4" Type="http://schemas.openxmlformats.org/officeDocument/2006/relationships/image" Target="../media/image36.emf"/><Relationship Id="rId5" Type="http://schemas.openxmlformats.org/officeDocument/2006/relationships/image" Target="../media/image37.tiff"/><Relationship Id="rId6" Type="http://schemas.openxmlformats.org/officeDocument/2006/relationships/image" Target="../media/image38.tiff"/><Relationship Id="rId7" Type="http://schemas.openxmlformats.org/officeDocument/2006/relationships/image" Target="../media/image39.emf"/><Relationship Id="rId8" Type="http://schemas.openxmlformats.org/officeDocument/2006/relationships/image" Target="../media/image40.emf"/><Relationship Id="rId9" Type="http://schemas.openxmlformats.org/officeDocument/2006/relationships/image" Target="../media/image41.emf"/><Relationship Id="rId10" Type="http://schemas.openxmlformats.org/officeDocument/2006/relationships/image" Target="../media/image42.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45.jpeg"/><Relationship Id="rId4" Type="http://schemas.openxmlformats.org/officeDocument/2006/relationships/image" Target="../media/image46.emf"/><Relationship Id="rId5" Type="http://schemas.openxmlformats.org/officeDocument/2006/relationships/image" Target="../media/image47.tiff"/><Relationship Id="rId6" Type="http://schemas.openxmlformats.org/officeDocument/2006/relationships/image" Target="../media/image48.png"/><Relationship Id="rId7" Type="http://schemas.microsoft.com/office/2007/relationships/hdphoto" Target="../media/hdphoto1.wdp"/><Relationship Id="rId8" Type="http://schemas.openxmlformats.org/officeDocument/2006/relationships/image" Target="../media/image49.tiff"/><Relationship Id="rId9" Type="http://schemas.openxmlformats.org/officeDocument/2006/relationships/image" Target="../media/image50.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52.emf"/><Relationship Id="rId5" Type="http://schemas.openxmlformats.org/officeDocument/2006/relationships/image" Target="../media/image53.emf"/><Relationship Id="rId6" Type="http://schemas.openxmlformats.org/officeDocument/2006/relationships/image" Target="../media/image54.emf"/><Relationship Id="rId7" Type="http://schemas.openxmlformats.org/officeDocument/2006/relationships/image" Target="../media/image55.emf"/><Relationship Id="rId8" Type="http://schemas.openxmlformats.org/officeDocument/2006/relationships/image" Target="../media/image56.emf"/><Relationship Id="rId9" Type="http://schemas.openxmlformats.org/officeDocument/2006/relationships/image" Target="../media/image57.em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en-us/azure/security/security-get-started-overview" TargetMode="External"/><Relationship Id="rId4" Type="http://schemas.openxmlformats.org/officeDocument/2006/relationships/hyperlink" Target="https://docs.microsoft.com/en-us/azure/security/security-best-practices-and-patterns" TargetMode="External"/><Relationship Id="rId5" Type="http://schemas.openxmlformats.org/officeDocument/2006/relationships/hyperlink" Target="http://www.alertlogic.com/" TargetMode="External"/><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1.png"/><Relationship Id="rId10"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hyperlink" Target="http://www.alertlogic.com/azur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1" Type="http://schemas.openxmlformats.org/officeDocument/2006/relationships/image" Target="../media/image71.tiff"/><Relationship Id="rId12" Type="http://schemas.openxmlformats.org/officeDocument/2006/relationships/image" Target="../media/image72.tiff"/><Relationship Id="rId13" Type="http://schemas.openxmlformats.org/officeDocument/2006/relationships/image" Target="../media/image73.tiff"/><Relationship Id="rId14" Type="http://schemas.openxmlformats.org/officeDocument/2006/relationships/image" Target="../media/image74.tiff"/><Relationship Id="rId15" Type="http://schemas.openxmlformats.org/officeDocument/2006/relationships/image" Target="../media/image75.tiff"/><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3.tiff"/><Relationship Id="rId4" Type="http://schemas.openxmlformats.org/officeDocument/2006/relationships/image" Target="../media/image64.jpeg"/><Relationship Id="rId5" Type="http://schemas.openxmlformats.org/officeDocument/2006/relationships/image" Target="../media/image65.tiff"/><Relationship Id="rId6" Type="http://schemas.openxmlformats.org/officeDocument/2006/relationships/image" Target="../media/image66.tiff"/><Relationship Id="rId7" Type="http://schemas.openxmlformats.org/officeDocument/2006/relationships/image" Target="../media/image67.tiff"/><Relationship Id="rId8" Type="http://schemas.openxmlformats.org/officeDocument/2006/relationships/image" Target="../media/image68.tiff"/><Relationship Id="rId9" Type="http://schemas.openxmlformats.org/officeDocument/2006/relationships/image" Target="../media/image69.tiff"/><Relationship Id="rId10" Type="http://schemas.openxmlformats.org/officeDocument/2006/relationships/image" Target="../media/image70.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2.emf"/><Relationship Id="rId4" Type="http://schemas.openxmlformats.org/officeDocument/2006/relationships/image" Target="../media/image76.emf"/><Relationship Id="rId5" Type="http://schemas.openxmlformats.org/officeDocument/2006/relationships/image" Target="../media/image54.emf"/><Relationship Id="rId6" Type="http://schemas.openxmlformats.org/officeDocument/2006/relationships/image" Target="../media/image77.emf"/><Relationship Id="rId7" Type="http://schemas.openxmlformats.org/officeDocument/2006/relationships/image" Target="../media/image53.emf"/><Relationship Id="rId8" Type="http://schemas.openxmlformats.org/officeDocument/2006/relationships/image" Target="../media/image78.emf"/><Relationship Id="rId9" Type="http://schemas.openxmlformats.org/officeDocument/2006/relationships/image" Target="../media/image55.emf"/><Relationship Id="rId10" Type="http://schemas.openxmlformats.org/officeDocument/2006/relationships/image" Target="../media/image56.emf"/><Relationship Id="rId11" Type="http://schemas.openxmlformats.org/officeDocument/2006/relationships/image" Target="../media/image57.emf"/><Relationship Id="rId1" Type="http://schemas.openxmlformats.org/officeDocument/2006/relationships/slideLayout" Target="../slideLayouts/slideLayout2.xml"/><Relationship Id="rId2" Type="http://schemas.openxmlformats.org/officeDocument/2006/relationships/image" Target="../media/image51.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 Id="rId3" Type="http://schemas.openxmlformats.org/officeDocument/2006/relationships/image" Target="../media/image8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9" Type="http://schemas.openxmlformats.org/officeDocument/2006/relationships/image" Target="../media/image90.tiff"/><Relationship Id="rId20" Type="http://schemas.openxmlformats.org/officeDocument/2006/relationships/image" Target="../media/image101.tiff"/><Relationship Id="rId21" Type="http://schemas.openxmlformats.org/officeDocument/2006/relationships/image" Target="../media/image102.tiff"/><Relationship Id="rId22" Type="http://schemas.openxmlformats.org/officeDocument/2006/relationships/image" Target="../media/image103.tiff"/><Relationship Id="rId23" Type="http://schemas.openxmlformats.org/officeDocument/2006/relationships/image" Target="../media/image104.tiff"/><Relationship Id="rId24" Type="http://schemas.openxmlformats.org/officeDocument/2006/relationships/image" Target="../media/image105.tiff"/><Relationship Id="rId25" Type="http://schemas.openxmlformats.org/officeDocument/2006/relationships/image" Target="../media/image106.tiff"/><Relationship Id="rId26" Type="http://schemas.openxmlformats.org/officeDocument/2006/relationships/image" Target="../media/image107.tiff"/><Relationship Id="rId27" Type="http://schemas.openxmlformats.org/officeDocument/2006/relationships/image" Target="../media/image108.tiff"/><Relationship Id="rId28" Type="http://schemas.openxmlformats.org/officeDocument/2006/relationships/image" Target="../media/image109.tiff"/><Relationship Id="rId29" Type="http://schemas.openxmlformats.org/officeDocument/2006/relationships/image" Target="../media/image110.png"/><Relationship Id="rId10" Type="http://schemas.openxmlformats.org/officeDocument/2006/relationships/image" Target="../media/image91.tiff"/><Relationship Id="rId11" Type="http://schemas.openxmlformats.org/officeDocument/2006/relationships/image" Target="../media/image92.tiff"/><Relationship Id="rId12" Type="http://schemas.openxmlformats.org/officeDocument/2006/relationships/image" Target="../media/image93.tiff"/><Relationship Id="rId13" Type="http://schemas.openxmlformats.org/officeDocument/2006/relationships/image" Target="../media/image94.tiff"/><Relationship Id="rId14" Type="http://schemas.openxmlformats.org/officeDocument/2006/relationships/image" Target="../media/image95.tiff"/><Relationship Id="rId15" Type="http://schemas.openxmlformats.org/officeDocument/2006/relationships/image" Target="../media/image96.tiff"/><Relationship Id="rId16" Type="http://schemas.openxmlformats.org/officeDocument/2006/relationships/image" Target="../media/image97.tiff"/><Relationship Id="rId17" Type="http://schemas.openxmlformats.org/officeDocument/2006/relationships/image" Target="../media/image98.tiff"/><Relationship Id="rId18" Type="http://schemas.openxmlformats.org/officeDocument/2006/relationships/image" Target="../media/image99.tiff"/><Relationship Id="rId19" Type="http://schemas.openxmlformats.org/officeDocument/2006/relationships/image" Target="../media/image100.tiff"/><Relationship Id="rId1" Type="http://schemas.openxmlformats.org/officeDocument/2006/relationships/slideLayout" Target="../slideLayouts/slideLayout2.xml"/><Relationship Id="rId2" Type="http://schemas.openxmlformats.org/officeDocument/2006/relationships/image" Target="../media/image83.tiff"/><Relationship Id="rId3" Type="http://schemas.openxmlformats.org/officeDocument/2006/relationships/image" Target="../media/image84.jpeg"/><Relationship Id="rId4" Type="http://schemas.openxmlformats.org/officeDocument/2006/relationships/image" Target="../media/image85.tiff"/><Relationship Id="rId5" Type="http://schemas.openxmlformats.org/officeDocument/2006/relationships/image" Target="../media/image86.tiff"/><Relationship Id="rId6" Type="http://schemas.openxmlformats.org/officeDocument/2006/relationships/image" Target="../media/image87.tiff"/><Relationship Id="rId7" Type="http://schemas.openxmlformats.org/officeDocument/2006/relationships/image" Target="../media/image88.tiff"/><Relationship Id="rId8" Type="http://schemas.openxmlformats.org/officeDocument/2006/relationships/image" Target="../media/image89.tiff"/></Relationships>
</file>

<file path=ppt/slides/_rels/slide31.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112.png"/><Relationship Id="rId5" Type="http://schemas.openxmlformats.org/officeDocument/2006/relationships/image" Target="../media/image113.png"/><Relationship Id="rId6" Type="http://schemas.openxmlformats.org/officeDocument/2006/relationships/image" Target="../media/image114.png"/><Relationship Id="rId7" Type="http://schemas.openxmlformats.org/officeDocument/2006/relationships/image" Target="../media/image115.png"/><Relationship Id="rId8" Type="http://schemas.openxmlformats.org/officeDocument/2006/relationships/image" Target="../media/image116.png"/><Relationship Id="rId9" Type="http://schemas.openxmlformats.org/officeDocument/2006/relationships/image" Target="../media/image117.png"/><Relationship Id="rId10" Type="http://schemas.openxmlformats.org/officeDocument/2006/relationships/image" Target="../media/image118.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3" Type="http://schemas.openxmlformats.org/officeDocument/2006/relationships/image" Target="../media/image119.emf"/><Relationship Id="rId4" Type="http://schemas.openxmlformats.org/officeDocument/2006/relationships/image" Target="../media/image120.emf"/><Relationship Id="rId5" Type="http://schemas.openxmlformats.org/officeDocument/2006/relationships/image" Target="../media/image121.emf"/><Relationship Id="rId6" Type="http://schemas.openxmlformats.org/officeDocument/2006/relationships/image" Target="../media/image52.emf"/><Relationship Id="rId7" Type="http://schemas.openxmlformats.org/officeDocument/2006/relationships/image" Target="../media/image122.emf"/><Relationship Id="rId8" Type="http://schemas.openxmlformats.org/officeDocument/2006/relationships/image" Target="../media/image123.emf"/><Relationship Id="rId9" Type="http://schemas.openxmlformats.org/officeDocument/2006/relationships/image" Target="../media/image124.emf"/><Relationship Id="rId10" Type="http://schemas.openxmlformats.org/officeDocument/2006/relationships/image" Target="../media/image125.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7.tiff"/></Relationships>
</file>

<file path=ppt/slides/_rels/slide6.xml.rels><?xml version="1.0" encoding="UTF-8" standalone="yes"?>
<Relationships xmlns="http://schemas.openxmlformats.org/package/2006/relationships"><Relationship Id="rId11" Type="http://schemas.openxmlformats.org/officeDocument/2006/relationships/image" Target="../media/image17.png"/><Relationship Id="rId12" Type="http://schemas.openxmlformats.org/officeDocument/2006/relationships/image" Target="../media/image18.png"/><Relationship Id="rId13" Type="http://schemas.openxmlformats.org/officeDocument/2006/relationships/image" Target="../media/image19.png"/><Relationship Id="rId14" Type="http://schemas.openxmlformats.org/officeDocument/2006/relationships/image" Target="../media/image20.png"/><Relationship Id="rId15" Type="http://schemas.openxmlformats.org/officeDocument/2006/relationships/image" Target="../media/image21.png"/><Relationship Id="rId16" Type="http://schemas.openxmlformats.org/officeDocument/2006/relationships/image" Target="../media/image22.png"/><Relationship Id="rId17"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s>
</file>

<file path=ppt/slides/_rels/slide7.xml.rels><?xml version="1.0" encoding="UTF-8" standalone="yes"?>
<Relationships xmlns="http://schemas.openxmlformats.org/package/2006/relationships"><Relationship Id="rId11" Type="http://schemas.openxmlformats.org/officeDocument/2006/relationships/image" Target="../media/image17.png"/><Relationship Id="rId12" Type="http://schemas.openxmlformats.org/officeDocument/2006/relationships/image" Target="../media/image18.png"/><Relationship Id="rId13" Type="http://schemas.openxmlformats.org/officeDocument/2006/relationships/image" Target="../media/image19.png"/><Relationship Id="rId14" Type="http://schemas.openxmlformats.org/officeDocument/2006/relationships/image" Target="../media/image20.png"/><Relationship Id="rId15" Type="http://schemas.openxmlformats.org/officeDocument/2006/relationships/image" Target="../media/image21.png"/><Relationship Id="rId16" Type="http://schemas.openxmlformats.org/officeDocument/2006/relationships/image" Target="../media/image22.png"/><Relationship Id="rId17"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28662" y="1368425"/>
            <a:ext cx="4999037" cy="1343025"/>
          </a:xfrm>
        </p:spPr>
        <p:txBody>
          <a:bodyPr/>
          <a:lstStyle/>
          <a:p>
            <a:pPr>
              <a:defRPr/>
            </a:pPr>
            <a:r>
              <a:rPr lang="en-US" sz="3200" dirty="0" smtClean="0"/>
              <a:t>Understanding the shared security model in azure</a:t>
            </a:r>
            <a:endParaRPr lang="en-US" sz="3200" dirty="0"/>
          </a:p>
        </p:txBody>
      </p:sp>
      <p:sp>
        <p:nvSpPr>
          <p:cNvPr id="8194" name="Content Placeholder 2"/>
          <p:cNvSpPr>
            <a:spLocks noGrp="1"/>
          </p:cNvSpPr>
          <p:nvPr>
            <p:ph sz="quarter" idx="11"/>
          </p:nvPr>
        </p:nvSpPr>
        <p:spPr>
          <a:xfrm>
            <a:off x="728662" y="4058660"/>
            <a:ext cx="6833426" cy="1720348"/>
          </a:xfrm>
        </p:spPr>
        <p:txBody>
          <a:bodyPr/>
          <a:lstStyle/>
          <a:p>
            <a:r>
              <a:rPr lang="en-US" sz="1400" dirty="0" smtClean="0">
                <a:latin typeface="Arial" charset="0"/>
              </a:rPr>
              <a:t>Vince </a:t>
            </a:r>
            <a:r>
              <a:rPr lang="en-US" sz="1400" dirty="0" smtClean="0">
                <a:latin typeface="Arial" charset="0"/>
              </a:rPr>
              <a:t>Bryant – MS Partner Development Manager</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1"/>
            <a:endParaRPr lang="en-US"/>
          </a:p>
          <a:p>
            <a:endParaRPr lang="en-US"/>
          </a:p>
          <a:p>
            <a:endParaRPr lang="en-US" dirty="0"/>
          </a:p>
        </p:txBody>
      </p:sp>
      <p:sp>
        <p:nvSpPr>
          <p:cNvPr id="8" name="Content Placeholder 2"/>
          <p:cNvSpPr txBox="1">
            <a:spLocks/>
          </p:cNvSpPr>
          <p:nvPr/>
        </p:nvSpPr>
        <p:spPr bwMode="auto">
          <a:xfrm>
            <a:off x="457200" y="3704004"/>
            <a:ext cx="7932770" cy="664796"/>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lvl1pPr marL="171450" indent="-171450" algn="l" defTabSz="685800" rtl="0" eaLnBrk="1" fontAlgn="base" hangingPunct="1">
              <a:lnSpc>
                <a:spcPct val="90000"/>
              </a:lnSpc>
              <a:spcBef>
                <a:spcPct val="30000"/>
              </a:spcBef>
              <a:spcAft>
                <a:spcPct val="0"/>
              </a:spcAft>
              <a:buFont typeface="Arial" charset="0"/>
              <a:buChar char="•"/>
              <a:defRPr sz="2100" kern="1200">
                <a:solidFill>
                  <a:schemeClr val="tx2"/>
                </a:solidFill>
                <a:latin typeface="Arial" pitchFamily="34" charset="0"/>
                <a:ea typeface="ＭＳ Ｐゴシック" charset="0"/>
                <a:cs typeface="Arial" pitchFamily="34" charset="0"/>
              </a:defRPr>
            </a:lvl1pPr>
            <a:lvl2pPr marL="514350" indent="-171450" algn="l" defTabSz="685800" rtl="0" eaLnBrk="1" fontAlgn="base" hangingPunct="1">
              <a:lnSpc>
                <a:spcPct val="90000"/>
              </a:lnSpc>
              <a:spcBef>
                <a:spcPct val="30000"/>
              </a:spcBef>
              <a:spcAft>
                <a:spcPct val="0"/>
              </a:spcAft>
              <a:buFont typeface="Lucida Grande"/>
              <a:buChar char="-"/>
              <a:defRPr kern="1200">
                <a:solidFill>
                  <a:schemeClr val="tx2"/>
                </a:solidFill>
                <a:latin typeface="Arial" pitchFamily="34" charset="0"/>
                <a:ea typeface="ＭＳ Ｐゴシック" charset="0"/>
                <a:cs typeface="Arial" pitchFamily="34" charset="0"/>
              </a:defRPr>
            </a:lvl2pPr>
            <a:lvl3pPr marL="857250" indent="-171450" algn="l" defTabSz="685800" rtl="0" eaLnBrk="1" fontAlgn="base" hangingPunct="1">
              <a:lnSpc>
                <a:spcPct val="90000"/>
              </a:lnSpc>
              <a:spcBef>
                <a:spcPct val="30000"/>
              </a:spcBef>
              <a:spcAft>
                <a:spcPct val="0"/>
              </a:spcAft>
              <a:buFont typeface="Courier New"/>
              <a:buChar char="o"/>
              <a:defRPr sz="1500" kern="1200">
                <a:solidFill>
                  <a:schemeClr val="tx2"/>
                </a:solidFill>
                <a:latin typeface="Arial" pitchFamily="34" charset="0"/>
                <a:ea typeface="ＭＳ Ｐゴシック" charset="0"/>
                <a:cs typeface="Arial" pitchFamily="34" charset="0"/>
              </a:defRPr>
            </a:lvl3pPr>
            <a:lvl4pPr marL="1200150" indent="-171450" algn="l" defTabSz="685800" rtl="0" eaLnBrk="1" fontAlgn="base" hangingPunct="1">
              <a:lnSpc>
                <a:spcPct val="90000"/>
              </a:lnSpc>
              <a:spcBef>
                <a:spcPct val="30000"/>
              </a:spcBef>
              <a:spcAft>
                <a:spcPct val="0"/>
              </a:spcAft>
              <a:buFont typeface="Arial" charset="0"/>
              <a:buChar char="•"/>
              <a:defRPr sz="1400" kern="1200">
                <a:solidFill>
                  <a:schemeClr val="tx2"/>
                </a:solidFill>
                <a:latin typeface="Arial" pitchFamily="34" charset="0"/>
                <a:ea typeface="ＭＳ Ｐゴシック" charset="0"/>
                <a:cs typeface="Arial" pitchFamily="34" charset="0"/>
              </a:defRPr>
            </a:lvl4pPr>
            <a:lvl5pPr marL="1543050" indent="-171450" algn="l" defTabSz="685800" rtl="0" eaLnBrk="1" fontAlgn="base" hangingPunct="1">
              <a:lnSpc>
                <a:spcPct val="90000"/>
              </a:lnSpc>
              <a:spcBef>
                <a:spcPct val="30000"/>
              </a:spcBef>
              <a:spcAft>
                <a:spcPct val="0"/>
              </a:spcAft>
              <a:buFont typeface="Arial" charset="0"/>
              <a:buChar char="•"/>
              <a:defRPr sz="1400" kern="1200">
                <a:solidFill>
                  <a:schemeClr val="tx2"/>
                </a:solidFill>
                <a:latin typeface="Arial" pitchFamily="34" charset="0"/>
                <a:ea typeface="ＭＳ Ｐゴシック" charset="0"/>
                <a:cs typeface="Arial" pitchFamily="34" charset="0"/>
              </a:defRPr>
            </a:lvl5pPr>
            <a:lvl6pPr marL="1885950" indent="-171450" algn="l" defTabSz="685800" rtl="0" eaLnBrk="1" latinLnBrk="0" hangingPunct="1">
              <a:lnSpc>
                <a:spcPct val="90000"/>
              </a:lnSpc>
              <a:spcBef>
                <a:spcPct val="30000"/>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ct val="30000"/>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ct val="30000"/>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ct val="30000"/>
              </a:spcBef>
              <a:buFont typeface="Arial" panose="020B0604020202020204" pitchFamily="34" charset="0"/>
              <a:buChar char="•"/>
              <a:defRPr sz="1400" kern="1200">
                <a:solidFill>
                  <a:schemeClr val="tx1"/>
                </a:solidFill>
                <a:latin typeface="+mn-lt"/>
                <a:ea typeface="+mn-ea"/>
                <a:cs typeface="+mn-cs"/>
              </a:defRPr>
            </a:lvl9pPr>
          </a:lstStyle>
          <a:p>
            <a:pPr marL="342900" lvl="1" indent="0" algn="ctr">
              <a:buNone/>
            </a:pPr>
            <a:endParaRPr lang="en-US" dirty="0"/>
          </a:p>
        </p:txBody>
      </p:sp>
      <p:sp>
        <p:nvSpPr>
          <p:cNvPr id="10" name="Title 1"/>
          <p:cNvSpPr>
            <a:spLocks noGrp="1"/>
          </p:cNvSpPr>
          <p:nvPr>
            <p:ph type="title"/>
          </p:nvPr>
        </p:nvSpPr>
        <p:spPr>
          <a:xfrm>
            <a:off x="457200" y="-34324"/>
            <a:ext cx="8229600" cy="582930"/>
          </a:xfrm>
        </p:spPr>
        <p:txBody>
          <a:bodyPr>
            <a:normAutofit/>
          </a:bodyPr>
          <a:lstStyle/>
          <a:p>
            <a:r>
              <a:rPr lang="en-US" dirty="0"/>
              <a:t>2. </a:t>
            </a:r>
            <a:r>
              <a:rPr lang="en-US" dirty="0" smtClean="0"/>
              <a:t>Leverage platform capabilities: Encryption</a:t>
            </a:r>
            <a:endParaRPr lang="en-US" sz="2000"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30924" y="1210928"/>
            <a:ext cx="7663153" cy="2959100"/>
          </a:xfrm>
          <a:prstGeom prst="rect">
            <a:avLst/>
          </a:prstGeom>
        </p:spPr>
      </p:pic>
    </p:spTree>
    <p:extLst>
      <p:ext uri="{BB962C8B-B14F-4D97-AF65-F5344CB8AC3E}">
        <p14:creationId xmlns:p14="http://schemas.microsoft.com/office/powerpoint/2010/main" val="10582130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1"/>
            <a:endParaRPr lang="en-US"/>
          </a:p>
          <a:p>
            <a:endParaRPr lang="en-US"/>
          </a:p>
          <a:p>
            <a:endParaRPr lang="en-US" dirty="0"/>
          </a:p>
        </p:txBody>
      </p:sp>
      <p:sp>
        <p:nvSpPr>
          <p:cNvPr id="8" name="Content Placeholder 2"/>
          <p:cNvSpPr txBox="1">
            <a:spLocks/>
          </p:cNvSpPr>
          <p:nvPr/>
        </p:nvSpPr>
        <p:spPr bwMode="auto">
          <a:xfrm>
            <a:off x="461596" y="857250"/>
            <a:ext cx="3982735" cy="437515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fontScale="92500" lnSpcReduction="20000"/>
          </a:bodyPr>
          <a:lstStyle>
            <a:lvl1pPr marL="171450" indent="-171450" algn="l" defTabSz="685800" rtl="0" eaLnBrk="1" fontAlgn="base" hangingPunct="1">
              <a:lnSpc>
                <a:spcPct val="90000"/>
              </a:lnSpc>
              <a:spcBef>
                <a:spcPct val="30000"/>
              </a:spcBef>
              <a:spcAft>
                <a:spcPct val="0"/>
              </a:spcAft>
              <a:buFont typeface="Arial" charset="0"/>
              <a:buChar char="•"/>
              <a:defRPr sz="2100" kern="1200">
                <a:solidFill>
                  <a:schemeClr val="tx2"/>
                </a:solidFill>
                <a:latin typeface="Arial" pitchFamily="34" charset="0"/>
                <a:ea typeface="ＭＳ Ｐゴシック" charset="0"/>
                <a:cs typeface="Arial" pitchFamily="34" charset="0"/>
              </a:defRPr>
            </a:lvl1pPr>
            <a:lvl2pPr marL="514350" indent="-171450" algn="l" defTabSz="685800" rtl="0" eaLnBrk="1" fontAlgn="base" hangingPunct="1">
              <a:lnSpc>
                <a:spcPct val="90000"/>
              </a:lnSpc>
              <a:spcBef>
                <a:spcPct val="30000"/>
              </a:spcBef>
              <a:spcAft>
                <a:spcPct val="0"/>
              </a:spcAft>
              <a:buFont typeface="Lucida Grande"/>
              <a:buChar char="-"/>
              <a:defRPr kern="1200">
                <a:solidFill>
                  <a:schemeClr val="tx2"/>
                </a:solidFill>
                <a:latin typeface="Arial" pitchFamily="34" charset="0"/>
                <a:ea typeface="ＭＳ Ｐゴシック" charset="0"/>
                <a:cs typeface="Arial" pitchFamily="34" charset="0"/>
              </a:defRPr>
            </a:lvl2pPr>
            <a:lvl3pPr marL="857250" indent="-171450" algn="l" defTabSz="685800" rtl="0" eaLnBrk="1" fontAlgn="base" hangingPunct="1">
              <a:lnSpc>
                <a:spcPct val="90000"/>
              </a:lnSpc>
              <a:spcBef>
                <a:spcPct val="30000"/>
              </a:spcBef>
              <a:spcAft>
                <a:spcPct val="0"/>
              </a:spcAft>
              <a:buFont typeface="Courier New"/>
              <a:buChar char="o"/>
              <a:defRPr sz="1500" kern="1200">
                <a:solidFill>
                  <a:schemeClr val="tx2"/>
                </a:solidFill>
                <a:latin typeface="Arial" pitchFamily="34" charset="0"/>
                <a:ea typeface="ＭＳ Ｐゴシック" charset="0"/>
                <a:cs typeface="Arial" pitchFamily="34" charset="0"/>
              </a:defRPr>
            </a:lvl3pPr>
            <a:lvl4pPr marL="1200150" indent="-171450" algn="l" defTabSz="685800" rtl="0" eaLnBrk="1" fontAlgn="base" hangingPunct="1">
              <a:lnSpc>
                <a:spcPct val="90000"/>
              </a:lnSpc>
              <a:spcBef>
                <a:spcPct val="30000"/>
              </a:spcBef>
              <a:spcAft>
                <a:spcPct val="0"/>
              </a:spcAft>
              <a:buFont typeface="Arial" charset="0"/>
              <a:buChar char="•"/>
              <a:defRPr sz="1400" kern="1200">
                <a:solidFill>
                  <a:schemeClr val="tx2"/>
                </a:solidFill>
                <a:latin typeface="Arial" pitchFamily="34" charset="0"/>
                <a:ea typeface="ＭＳ Ｐゴシック" charset="0"/>
                <a:cs typeface="Arial" pitchFamily="34" charset="0"/>
              </a:defRPr>
            </a:lvl4pPr>
            <a:lvl5pPr marL="1543050" indent="-171450" algn="l" defTabSz="685800" rtl="0" eaLnBrk="1" fontAlgn="base" hangingPunct="1">
              <a:lnSpc>
                <a:spcPct val="90000"/>
              </a:lnSpc>
              <a:spcBef>
                <a:spcPct val="30000"/>
              </a:spcBef>
              <a:spcAft>
                <a:spcPct val="0"/>
              </a:spcAft>
              <a:buFont typeface="Arial" charset="0"/>
              <a:buChar char="•"/>
              <a:defRPr sz="1400" kern="1200">
                <a:solidFill>
                  <a:schemeClr val="tx2"/>
                </a:solidFill>
                <a:latin typeface="Arial" pitchFamily="34" charset="0"/>
                <a:ea typeface="ＭＳ Ｐゴシック" charset="0"/>
                <a:cs typeface="Arial" pitchFamily="34" charset="0"/>
              </a:defRPr>
            </a:lvl5pPr>
            <a:lvl6pPr marL="1885950" indent="-171450" algn="l" defTabSz="685800" rtl="0" eaLnBrk="1" latinLnBrk="0" hangingPunct="1">
              <a:lnSpc>
                <a:spcPct val="90000"/>
              </a:lnSpc>
              <a:spcBef>
                <a:spcPct val="30000"/>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ct val="30000"/>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ct val="30000"/>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ct val="30000"/>
              </a:spcBef>
              <a:buFont typeface="Arial" panose="020B0604020202020204" pitchFamily="34" charset="0"/>
              <a:buChar char="•"/>
              <a:defRPr sz="1400" kern="1200">
                <a:solidFill>
                  <a:schemeClr val="tx1"/>
                </a:solidFill>
                <a:latin typeface="+mn-lt"/>
                <a:ea typeface="+mn-ea"/>
                <a:cs typeface="+mn-cs"/>
              </a:defRPr>
            </a:lvl9pPr>
          </a:lstStyle>
          <a:p>
            <a:pPr>
              <a:buClr>
                <a:srgbClr val="FF7F00"/>
              </a:buClr>
            </a:pPr>
            <a:r>
              <a:rPr lang="en-US" dirty="0" smtClean="0"/>
              <a:t>Template driven automation simplifies the deployment process for developers</a:t>
            </a:r>
          </a:p>
          <a:p>
            <a:pPr>
              <a:buClr>
                <a:srgbClr val="FF7F00"/>
              </a:buClr>
            </a:pPr>
            <a:endParaRPr lang="en-US" dirty="0"/>
          </a:p>
          <a:p>
            <a:pPr>
              <a:buClr>
                <a:srgbClr val="FF7F00"/>
              </a:buClr>
            </a:pPr>
            <a:r>
              <a:rPr lang="en-US" dirty="0" smtClean="0"/>
              <a:t>Reuse templates to keep ops velocity without comprising security</a:t>
            </a:r>
            <a:endParaRPr lang="en-US" dirty="0"/>
          </a:p>
          <a:p>
            <a:pPr lvl="1">
              <a:buClr>
                <a:srgbClr val="FF7F00"/>
              </a:buClr>
            </a:pPr>
            <a:r>
              <a:rPr lang="en-GB" sz="1700" dirty="0" smtClean="0"/>
              <a:t>Define </a:t>
            </a:r>
            <a:r>
              <a:rPr lang="en-GB" sz="1700" dirty="0"/>
              <a:t>a consistent tagging and naming strategy for </a:t>
            </a:r>
            <a:r>
              <a:rPr lang="en-GB" sz="1700" dirty="0" smtClean="0"/>
              <a:t>resources</a:t>
            </a:r>
          </a:p>
          <a:p>
            <a:pPr lvl="1">
              <a:buClr>
                <a:srgbClr val="FF7F00"/>
              </a:buClr>
            </a:pPr>
            <a:r>
              <a:rPr lang="en-GB" sz="1700" dirty="0" smtClean="0"/>
              <a:t>NSG configurations</a:t>
            </a:r>
          </a:p>
          <a:p>
            <a:pPr lvl="1">
              <a:buClr>
                <a:srgbClr val="FF7F00"/>
              </a:buClr>
            </a:pPr>
            <a:r>
              <a:rPr lang="en-GB" sz="1700" dirty="0" smtClean="0"/>
              <a:t>Logging</a:t>
            </a:r>
          </a:p>
          <a:p>
            <a:pPr>
              <a:buClr>
                <a:srgbClr val="FF7F00"/>
              </a:buClr>
            </a:pPr>
            <a:endParaRPr lang="en-GB" dirty="0"/>
          </a:p>
          <a:p>
            <a:pPr>
              <a:buClr>
                <a:srgbClr val="FF7F00"/>
              </a:buClr>
            </a:pPr>
            <a:r>
              <a:rPr lang="en-US" dirty="0" smtClean="0"/>
              <a:t>Identify </a:t>
            </a:r>
            <a:r>
              <a:rPr lang="en-US" dirty="0"/>
              <a:t>and remediate vulnerabilities in your </a:t>
            </a:r>
            <a:r>
              <a:rPr lang="en-US" dirty="0" smtClean="0"/>
              <a:t>images</a:t>
            </a:r>
          </a:p>
          <a:p>
            <a:pPr lvl="1">
              <a:buClr>
                <a:srgbClr val="FF7F00"/>
              </a:buClr>
            </a:pPr>
            <a:r>
              <a:rPr lang="en-US" sz="1700" dirty="0" smtClean="0"/>
              <a:t>Patch </a:t>
            </a:r>
            <a:r>
              <a:rPr lang="en-US" sz="1700" dirty="0"/>
              <a:t>your images, not your </a:t>
            </a:r>
            <a:r>
              <a:rPr lang="en-US" sz="1700" dirty="0" smtClean="0"/>
              <a:t>VMs</a:t>
            </a:r>
          </a:p>
          <a:p>
            <a:pPr lvl="1">
              <a:buClr>
                <a:srgbClr val="FF7F00"/>
              </a:buClr>
            </a:pPr>
            <a:r>
              <a:rPr lang="en-US" sz="1700" dirty="0" smtClean="0"/>
              <a:t>Maintain </a:t>
            </a:r>
            <a:r>
              <a:rPr lang="en-US" sz="1700" dirty="0"/>
              <a:t>a list of trusted images, prevent your users from launching non-trusted images</a:t>
            </a:r>
          </a:p>
          <a:p>
            <a:pPr>
              <a:buClr>
                <a:srgbClr val="FF7F00"/>
              </a:buClr>
            </a:pPr>
            <a:endParaRPr lang="en-US" dirty="0"/>
          </a:p>
          <a:p>
            <a:pPr lvl="1">
              <a:buClr>
                <a:srgbClr val="FF7F00"/>
              </a:buClr>
            </a:pPr>
            <a:endParaRPr lang="en-US" dirty="0"/>
          </a:p>
          <a:p>
            <a:pPr lvl="1">
              <a:buClr>
                <a:srgbClr val="FF7F00"/>
              </a:buClr>
            </a:pPr>
            <a:endParaRPr lang="en-US" dirty="0"/>
          </a:p>
        </p:txBody>
      </p:sp>
      <p:sp>
        <p:nvSpPr>
          <p:cNvPr id="10" name="Title 1"/>
          <p:cNvSpPr>
            <a:spLocks noGrp="1"/>
          </p:cNvSpPr>
          <p:nvPr>
            <p:ph type="title"/>
          </p:nvPr>
        </p:nvSpPr>
        <p:spPr>
          <a:xfrm>
            <a:off x="457200" y="-34324"/>
            <a:ext cx="8229600" cy="582930"/>
          </a:xfrm>
        </p:spPr>
        <p:txBody>
          <a:bodyPr>
            <a:normAutofit/>
          </a:bodyPr>
          <a:lstStyle/>
          <a:p>
            <a:r>
              <a:rPr lang="en-US" dirty="0"/>
              <a:t>2. </a:t>
            </a:r>
            <a:r>
              <a:rPr lang="en-US" dirty="0" smtClean="0"/>
              <a:t>Leverage platform capabilities: Automation</a:t>
            </a:r>
            <a:endParaRPr lang="en-US" sz="2000"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81923" y="1370824"/>
            <a:ext cx="4694283" cy="2599817"/>
          </a:xfrm>
          <a:prstGeom prst="rect">
            <a:avLst/>
          </a:prstGeom>
        </p:spPr>
      </p:pic>
    </p:spTree>
    <p:extLst>
      <p:ext uri="{BB962C8B-B14F-4D97-AF65-F5344CB8AC3E}">
        <p14:creationId xmlns:p14="http://schemas.microsoft.com/office/powerpoint/2010/main" val="17090311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t>
            </a:r>
            <a:r>
              <a:rPr lang="en-US" dirty="0" smtClean="0"/>
              <a:t>Log everything, always!</a:t>
            </a:r>
            <a:endParaRPr lang="en-US" dirty="0"/>
          </a:p>
        </p:txBody>
      </p:sp>
      <p:sp>
        <p:nvSpPr>
          <p:cNvPr id="5" name="Content Placeholder 4"/>
          <p:cNvSpPr>
            <a:spLocks noGrp="1"/>
          </p:cNvSpPr>
          <p:nvPr>
            <p:ph idx="1"/>
          </p:nvPr>
        </p:nvSpPr>
        <p:spPr>
          <a:xfrm>
            <a:off x="563793" y="857250"/>
            <a:ext cx="4699222" cy="3919903"/>
          </a:xfrm>
        </p:spPr>
        <p:txBody>
          <a:bodyPr>
            <a:normAutofit/>
          </a:bodyPr>
          <a:lstStyle/>
          <a:p>
            <a:pPr>
              <a:buClr>
                <a:srgbClr val="FF7F14"/>
              </a:buClr>
            </a:pPr>
            <a:r>
              <a:rPr lang="en-GB" dirty="0"/>
              <a:t>Logging</a:t>
            </a:r>
          </a:p>
          <a:p>
            <a:pPr lvl="1">
              <a:buClr>
                <a:srgbClr val="FF7F14"/>
              </a:buClr>
            </a:pPr>
            <a:r>
              <a:rPr lang="en-GB" dirty="0" smtClean="0"/>
              <a:t>OS + Application logs</a:t>
            </a:r>
          </a:p>
          <a:p>
            <a:pPr lvl="1">
              <a:buClr>
                <a:srgbClr val="FF7F14"/>
              </a:buClr>
            </a:pPr>
            <a:r>
              <a:rPr lang="en-GB" dirty="0" smtClean="0"/>
              <a:t>Azure Activity logs</a:t>
            </a:r>
          </a:p>
          <a:p>
            <a:pPr lvl="1">
              <a:buClr>
                <a:srgbClr val="FF7F14"/>
              </a:buClr>
            </a:pPr>
            <a:r>
              <a:rPr lang="en-GB" dirty="0" smtClean="0"/>
              <a:t>Azure services logs</a:t>
            </a:r>
            <a:endParaRPr lang="en-GB" dirty="0"/>
          </a:p>
          <a:p>
            <a:pPr>
              <a:buClr>
                <a:srgbClr val="FF7F14"/>
              </a:buClr>
            </a:pPr>
            <a:endParaRPr lang="en-GB" dirty="0" smtClean="0"/>
          </a:p>
          <a:p>
            <a:pPr>
              <a:buClr>
                <a:srgbClr val="FF7F14"/>
              </a:buClr>
            </a:pPr>
            <a:r>
              <a:rPr lang="en-GB" dirty="0" smtClean="0"/>
              <a:t>Considerations</a:t>
            </a:r>
            <a:endParaRPr lang="en-GB" dirty="0"/>
          </a:p>
          <a:p>
            <a:pPr lvl="1">
              <a:buClr>
                <a:srgbClr val="FF7F14"/>
              </a:buClr>
            </a:pPr>
            <a:r>
              <a:rPr lang="en-GB" dirty="0" smtClean="0"/>
              <a:t>Egress</a:t>
            </a:r>
            <a:endParaRPr lang="en-GB" dirty="0"/>
          </a:p>
          <a:p>
            <a:pPr lvl="1">
              <a:buClr>
                <a:srgbClr val="FF7F14"/>
              </a:buClr>
            </a:pPr>
            <a:r>
              <a:rPr lang="en-GB" dirty="0" smtClean="0"/>
              <a:t>Multiple copies</a:t>
            </a:r>
            <a:endParaRPr lang="en-GB" dirty="0"/>
          </a:p>
          <a:p>
            <a:pPr lvl="1">
              <a:buClr>
                <a:srgbClr val="FF7F14"/>
              </a:buClr>
            </a:pPr>
            <a:r>
              <a:rPr lang="en-GB" dirty="0" smtClean="0"/>
              <a:t>Encryption / Retention / Access</a:t>
            </a:r>
            <a:endParaRPr lang="en-GB" dirty="0"/>
          </a:p>
        </p:txBody>
      </p:sp>
      <p:sp>
        <p:nvSpPr>
          <p:cNvPr id="4" name="Rectangle 3"/>
          <p:cNvSpPr/>
          <p:nvPr/>
        </p:nvSpPr>
        <p:spPr>
          <a:xfrm>
            <a:off x="7282927" y="4480560"/>
            <a:ext cx="1963271" cy="586292"/>
          </a:xfrm>
          <a:prstGeom prst="rect">
            <a:avLst/>
          </a:prstGeom>
          <a:solidFill>
            <a:schemeClr val="bg1"/>
          </a:solidFill>
          <a:ln>
            <a:noFill/>
          </a:ln>
          <a:effectLst>
            <a:outerShdw blurRad="50800" dist="50800" dir="5400000"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694434" y="857250"/>
            <a:ext cx="2520373" cy="3845639"/>
          </a:xfrm>
          <a:prstGeom prst="rect">
            <a:avLst/>
          </a:prstGeom>
        </p:spPr>
      </p:pic>
    </p:spTree>
    <p:extLst>
      <p:ext uri="{BB962C8B-B14F-4D97-AF65-F5344CB8AC3E}">
        <p14:creationId xmlns:p14="http://schemas.microsoft.com/office/powerpoint/2010/main" val="6151884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t>
            </a:r>
            <a:r>
              <a:rPr lang="en-US" dirty="0" smtClean="0"/>
              <a:t>Log everything: Azure Activity Log</a:t>
            </a:r>
            <a:endParaRPr lang="en-US" dirty="0"/>
          </a:p>
        </p:txBody>
      </p:sp>
      <p:sp>
        <p:nvSpPr>
          <p:cNvPr id="5" name="Content Placeholder 4"/>
          <p:cNvSpPr>
            <a:spLocks noGrp="1"/>
          </p:cNvSpPr>
          <p:nvPr>
            <p:ph idx="1"/>
          </p:nvPr>
        </p:nvSpPr>
        <p:spPr>
          <a:xfrm>
            <a:off x="461596" y="857250"/>
            <a:ext cx="6560306" cy="3248924"/>
          </a:xfrm>
        </p:spPr>
        <p:txBody>
          <a:bodyPr>
            <a:normAutofit/>
          </a:bodyPr>
          <a:lstStyle/>
          <a:p>
            <a:pPr lvl="0">
              <a:buClr>
                <a:srgbClr val="FF7F00"/>
              </a:buClr>
            </a:pPr>
            <a:r>
              <a:rPr lang="en-GB" dirty="0" smtClean="0"/>
              <a:t>Activity logs track every activity in your subscription</a:t>
            </a:r>
          </a:p>
          <a:p>
            <a:pPr lvl="0">
              <a:buClr>
                <a:srgbClr val="FF7F00"/>
              </a:buClr>
            </a:pPr>
            <a:endParaRPr lang="en-GB" dirty="0"/>
          </a:p>
          <a:p>
            <a:pPr lvl="0">
              <a:buClr>
                <a:srgbClr val="FF7F00"/>
              </a:buClr>
            </a:pPr>
            <a:r>
              <a:rPr lang="en-GB" dirty="0" smtClean="0"/>
              <a:t>Lock down access</a:t>
            </a:r>
          </a:p>
          <a:p>
            <a:pPr lvl="0">
              <a:buClr>
                <a:srgbClr val="FF7F00"/>
              </a:buClr>
            </a:pPr>
            <a:endParaRPr lang="en-GB" dirty="0"/>
          </a:p>
          <a:p>
            <a:pPr lvl="0">
              <a:buClr>
                <a:srgbClr val="FF7F00"/>
              </a:buClr>
            </a:pPr>
            <a:r>
              <a:rPr lang="en-GB" dirty="0" smtClean="0"/>
              <a:t>Audit NSG configurations</a:t>
            </a:r>
          </a:p>
          <a:p>
            <a:pPr lvl="0">
              <a:buClr>
                <a:srgbClr val="FF7F00"/>
              </a:buClr>
            </a:pPr>
            <a:endParaRPr lang="en-GB" dirty="0"/>
          </a:p>
          <a:p>
            <a:pPr lvl="0">
              <a:buClr>
                <a:srgbClr val="FF7F00"/>
              </a:buClr>
            </a:pPr>
            <a:r>
              <a:rPr lang="en-GB" dirty="0" smtClean="0"/>
              <a:t>Access management</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25716" y="1725272"/>
            <a:ext cx="1300506" cy="2898437"/>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99005" y="1725272"/>
            <a:ext cx="3357555" cy="2838064"/>
          </a:xfrm>
          <a:prstGeom prst="rect">
            <a:avLst/>
          </a:prstGeom>
        </p:spPr>
      </p:pic>
      <p:sp>
        <p:nvSpPr>
          <p:cNvPr id="8" name="Triangle 7"/>
          <p:cNvSpPr/>
          <p:nvPr/>
        </p:nvSpPr>
        <p:spPr>
          <a:xfrm rot="5400000">
            <a:off x="4427443" y="3062120"/>
            <a:ext cx="2070340" cy="284672"/>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Tree>
    <p:extLst>
      <p:ext uri="{BB962C8B-B14F-4D97-AF65-F5344CB8AC3E}">
        <p14:creationId xmlns:p14="http://schemas.microsoft.com/office/powerpoint/2010/main" val="15882428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a:t>
            </a:r>
            <a:r>
              <a:rPr lang="en-US" dirty="0" smtClean="0"/>
              <a:t>Put new processes in place</a:t>
            </a:r>
            <a:endParaRPr lang="en-US" dirty="0"/>
          </a:p>
        </p:txBody>
      </p:sp>
      <p:sp>
        <p:nvSpPr>
          <p:cNvPr id="6" name="Content Placeholder 5"/>
          <p:cNvSpPr>
            <a:spLocks noGrp="1"/>
          </p:cNvSpPr>
          <p:nvPr>
            <p:ph idx="1"/>
          </p:nvPr>
        </p:nvSpPr>
        <p:spPr/>
        <p:txBody>
          <a:bodyPr/>
          <a:lstStyle/>
          <a:p>
            <a:pPr>
              <a:buClr>
                <a:srgbClr val="FF7F14"/>
              </a:buClr>
            </a:pPr>
            <a:r>
              <a:rPr lang="en-US" dirty="0" smtClean="0"/>
              <a:t>Scan often </a:t>
            </a:r>
          </a:p>
          <a:p>
            <a:pPr>
              <a:buClr>
                <a:srgbClr val="FF7F14"/>
              </a:buClr>
            </a:pPr>
            <a:endParaRPr lang="en-US" dirty="0"/>
          </a:p>
          <a:p>
            <a:pPr>
              <a:buClr>
                <a:srgbClr val="FF7F14"/>
              </a:buClr>
            </a:pPr>
            <a:r>
              <a:rPr lang="en-US" dirty="0" smtClean="0"/>
              <a:t>Review access logs, reduce access scope</a:t>
            </a:r>
          </a:p>
          <a:p>
            <a:pPr>
              <a:buClr>
                <a:srgbClr val="FF7F14"/>
              </a:buClr>
            </a:pPr>
            <a:endParaRPr lang="en-US" dirty="0"/>
          </a:p>
          <a:p>
            <a:pPr>
              <a:buClr>
                <a:srgbClr val="FF7F14"/>
              </a:buClr>
            </a:pPr>
            <a:r>
              <a:rPr lang="en-US" dirty="0" smtClean="0"/>
              <a:t>Review roles and responsibilities across functional groups</a:t>
            </a:r>
          </a:p>
          <a:p>
            <a:pPr>
              <a:buClr>
                <a:srgbClr val="FF7F14"/>
              </a:buClr>
            </a:pPr>
            <a:endParaRPr lang="en-US" dirty="0"/>
          </a:p>
          <a:p>
            <a:pPr>
              <a:buClr>
                <a:srgbClr val="FF7F14"/>
              </a:buClr>
            </a:pPr>
            <a:r>
              <a:rPr lang="en-US" dirty="0" smtClean="0"/>
              <a:t>Software patching</a:t>
            </a:r>
          </a:p>
          <a:p>
            <a:pPr>
              <a:buClr>
                <a:srgbClr val="FF7F14"/>
              </a:buClr>
            </a:pPr>
            <a:endParaRPr lang="en-US" dirty="0"/>
          </a:p>
          <a:p>
            <a:pPr>
              <a:buClr>
                <a:srgbClr val="FF7F14"/>
              </a:buClr>
            </a:pPr>
            <a:endParaRPr lang="en-US" dirty="0"/>
          </a:p>
        </p:txBody>
      </p:sp>
    </p:spTree>
    <p:extLst>
      <p:ext uri="{BB962C8B-B14F-4D97-AF65-F5344CB8AC3E}">
        <p14:creationId xmlns:p14="http://schemas.microsoft.com/office/powerpoint/2010/main" val="5619686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962" y="0"/>
            <a:ext cx="8580437" cy="582613"/>
          </a:xfrm>
        </p:spPr>
        <p:txBody>
          <a:bodyPr>
            <a:normAutofit/>
          </a:bodyPr>
          <a:lstStyle/>
          <a:p>
            <a:r>
              <a:rPr lang="en-US" dirty="0" smtClean="0"/>
              <a:t>5. Leverage expertise: Compliance</a:t>
            </a:r>
            <a:endParaRPr lang="en-US"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1962" y="1625613"/>
            <a:ext cx="4149806" cy="2185690"/>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11768" y="1612073"/>
            <a:ext cx="4218026" cy="1742146"/>
          </a:xfrm>
          <a:prstGeom prst="rect">
            <a:avLst/>
          </a:prstGeom>
        </p:spPr>
      </p:pic>
      <p:sp>
        <p:nvSpPr>
          <p:cNvPr id="6" name="TextBox 5"/>
          <p:cNvSpPr txBox="1"/>
          <p:nvPr/>
        </p:nvSpPr>
        <p:spPr>
          <a:xfrm>
            <a:off x="2695217" y="4156845"/>
            <a:ext cx="3833101" cy="215444"/>
          </a:xfrm>
          <a:prstGeom prst="rect">
            <a:avLst/>
          </a:prstGeom>
          <a:noFill/>
        </p:spPr>
        <p:txBody>
          <a:bodyPr wrap="none" rtlCol="0">
            <a:spAutoFit/>
          </a:bodyPr>
          <a:lstStyle/>
          <a:p>
            <a:r>
              <a:rPr lang="en-US" sz="800" i="1" dirty="0">
                <a:solidFill>
                  <a:srgbClr val="00B0F0"/>
                </a:solidFill>
                <a:latin typeface="Arial" pitchFamily="34" charset="0"/>
                <a:cs typeface="Arial" pitchFamily="34" charset="0"/>
              </a:rPr>
              <a:t>https://</a:t>
            </a:r>
            <a:r>
              <a:rPr lang="en-US" sz="800" i="1" dirty="0" err="1">
                <a:solidFill>
                  <a:srgbClr val="00B0F0"/>
                </a:solidFill>
                <a:latin typeface="Arial" pitchFamily="34" charset="0"/>
                <a:cs typeface="Arial" pitchFamily="34" charset="0"/>
              </a:rPr>
              <a:t>www.microsoft.com</a:t>
            </a:r>
            <a:r>
              <a:rPr lang="en-US" sz="800" i="1" dirty="0">
                <a:solidFill>
                  <a:srgbClr val="00B0F0"/>
                </a:solidFill>
                <a:latin typeface="Arial" pitchFamily="34" charset="0"/>
                <a:cs typeface="Arial" pitchFamily="34" charset="0"/>
              </a:rPr>
              <a:t>/</a:t>
            </a:r>
            <a:r>
              <a:rPr lang="en-US" sz="800" i="1" dirty="0" err="1">
                <a:solidFill>
                  <a:srgbClr val="00B0F0"/>
                </a:solidFill>
                <a:latin typeface="Arial" pitchFamily="34" charset="0"/>
                <a:cs typeface="Arial" pitchFamily="34" charset="0"/>
              </a:rPr>
              <a:t>en</a:t>
            </a:r>
            <a:r>
              <a:rPr lang="en-US" sz="800" i="1" dirty="0">
                <a:solidFill>
                  <a:srgbClr val="00B0F0"/>
                </a:solidFill>
                <a:latin typeface="Arial" pitchFamily="34" charset="0"/>
                <a:cs typeface="Arial" pitchFamily="34" charset="0"/>
              </a:rPr>
              <a:t>-us/</a:t>
            </a:r>
            <a:r>
              <a:rPr lang="en-US" sz="800" i="1" dirty="0" err="1">
                <a:solidFill>
                  <a:srgbClr val="00B0F0"/>
                </a:solidFill>
                <a:latin typeface="Arial" pitchFamily="34" charset="0"/>
                <a:cs typeface="Arial" pitchFamily="34" charset="0"/>
              </a:rPr>
              <a:t>TrustCenter</a:t>
            </a:r>
            <a:r>
              <a:rPr lang="en-US" sz="800" i="1" dirty="0">
                <a:solidFill>
                  <a:srgbClr val="00B0F0"/>
                </a:solidFill>
                <a:latin typeface="Arial" pitchFamily="34" charset="0"/>
                <a:cs typeface="Arial" pitchFamily="34" charset="0"/>
              </a:rPr>
              <a:t>/</a:t>
            </a:r>
            <a:r>
              <a:rPr lang="en-US" sz="800" i="1" dirty="0" err="1">
                <a:solidFill>
                  <a:srgbClr val="00B0F0"/>
                </a:solidFill>
                <a:latin typeface="Arial" pitchFamily="34" charset="0"/>
                <a:cs typeface="Arial" pitchFamily="34" charset="0"/>
              </a:rPr>
              <a:t>Compliance?service</a:t>
            </a:r>
            <a:r>
              <a:rPr lang="en-US" sz="800" i="1" dirty="0">
                <a:solidFill>
                  <a:srgbClr val="00B0F0"/>
                </a:solidFill>
                <a:latin typeface="Arial" pitchFamily="34" charset="0"/>
                <a:cs typeface="Arial" pitchFamily="34" charset="0"/>
              </a:rPr>
              <a:t>=</a:t>
            </a:r>
            <a:r>
              <a:rPr lang="en-US" sz="800" i="1" dirty="0" err="1">
                <a:solidFill>
                  <a:srgbClr val="00B0F0"/>
                </a:solidFill>
                <a:latin typeface="Arial" pitchFamily="34" charset="0"/>
                <a:cs typeface="Arial" pitchFamily="34" charset="0"/>
              </a:rPr>
              <a:t>Azure#Icons</a:t>
            </a:r>
            <a:endParaRPr lang="en-US" sz="800" i="1" dirty="0" smtClean="0">
              <a:solidFill>
                <a:srgbClr val="00B0F0"/>
              </a:solidFill>
              <a:latin typeface="Arial" pitchFamily="34" charset="0"/>
              <a:cs typeface="Arial" pitchFamily="34" charset="0"/>
            </a:endParaRPr>
          </a:p>
        </p:txBody>
      </p:sp>
      <p:sp>
        <p:nvSpPr>
          <p:cNvPr id="7" name="TextBox 6"/>
          <p:cNvSpPr txBox="1"/>
          <p:nvPr/>
        </p:nvSpPr>
        <p:spPr>
          <a:xfrm>
            <a:off x="1788142" y="862019"/>
            <a:ext cx="5647252" cy="523220"/>
          </a:xfrm>
          <a:prstGeom prst="rect">
            <a:avLst/>
          </a:prstGeom>
          <a:noFill/>
        </p:spPr>
        <p:txBody>
          <a:bodyPr wrap="none" rtlCol="0">
            <a:spAutoFit/>
          </a:bodyPr>
          <a:lstStyle/>
          <a:p>
            <a:r>
              <a:rPr lang="en-US" sz="2800" b="1" i="1" dirty="0" smtClean="0">
                <a:solidFill>
                  <a:schemeClr val="tx2"/>
                </a:solidFill>
                <a:latin typeface="Arial" pitchFamily="34" charset="0"/>
                <a:cs typeface="Arial" pitchFamily="34" charset="0"/>
              </a:rPr>
              <a:t>Attestations for </a:t>
            </a:r>
            <a:r>
              <a:rPr lang="en-US" sz="2800" b="1" i="1" dirty="0" smtClean="0">
                <a:solidFill>
                  <a:srgbClr val="00B0F0"/>
                </a:solidFill>
                <a:latin typeface="Arial" pitchFamily="34" charset="0"/>
                <a:cs typeface="Arial" pitchFamily="34" charset="0"/>
              </a:rPr>
              <a:t>Microsoft Azure</a:t>
            </a:r>
          </a:p>
        </p:txBody>
      </p:sp>
    </p:spTree>
    <p:extLst>
      <p:ext uri="{BB962C8B-B14F-4D97-AF65-F5344CB8AC3E}">
        <p14:creationId xmlns:p14="http://schemas.microsoft.com/office/powerpoint/2010/main" val="7150472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5. Leverage expertise: Cloud</a:t>
            </a:r>
            <a:endParaRPr lang="en-US" dirty="0"/>
          </a:p>
        </p:txBody>
      </p:sp>
      <p:sp>
        <p:nvSpPr>
          <p:cNvPr id="4" name="Rounded Rectangle 3"/>
          <p:cNvSpPr/>
          <p:nvPr/>
        </p:nvSpPr>
        <p:spPr>
          <a:xfrm>
            <a:off x="152400" y="952500"/>
            <a:ext cx="2641600" cy="482600"/>
          </a:xfrm>
          <a:prstGeom prst="roundRect">
            <a:avLst/>
          </a:prstGeom>
          <a:gradFill>
            <a:gsLst>
              <a:gs pos="0">
                <a:srgbClr val="FF7F00"/>
              </a:gs>
              <a:gs pos="100000">
                <a:srgbClr val="FF51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Organizations want </a:t>
            </a:r>
            <a:r>
              <a:rPr lang="is-IS" b="1" dirty="0" smtClean="0">
                <a:solidFill>
                  <a:schemeClr val="bg1"/>
                </a:solidFill>
              </a:rPr>
              <a:t>…</a:t>
            </a:r>
            <a:endParaRPr lang="en-US" b="1" dirty="0" smtClean="0">
              <a:solidFill>
                <a:schemeClr val="bg1"/>
              </a:solidFill>
            </a:endParaRPr>
          </a:p>
        </p:txBody>
      </p:sp>
      <p:sp>
        <p:nvSpPr>
          <p:cNvPr id="5" name="Rounded Rectangle 4"/>
          <p:cNvSpPr/>
          <p:nvPr/>
        </p:nvSpPr>
        <p:spPr>
          <a:xfrm>
            <a:off x="2895600" y="952500"/>
            <a:ext cx="3194050" cy="482600"/>
          </a:xfrm>
          <a:prstGeom prst="roundRect">
            <a:avLst/>
          </a:prstGeom>
          <a:gradFill>
            <a:gsLst>
              <a:gs pos="0">
                <a:schemeClr val="bg1">
                  <a:lumMod val="50000"/>
                </a:schemeClr>
              </a:gs>
              <a:gs pos="100000">
                <a:schemeClr val="tx1">
                  <a:lumMod val="75000"/>
                  <a:lumOff val="2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s-IS" b="1" dirty="0" smtClean="0">
                <a:solidFill>
                  <a:schemeClr val="bg1"/>
                </a:solidFill>
              </a:rPr>
              <a:t>… but traditional security products are ...</a:t>
            </a:r>
            <a:endParaRPr lang="en-US" b="1" dirty="0" smtClean="0">
              <a:solidFill>
                <a:schemeClr val="bg1"/>
              </a:solidFill>
            </a:endParaRPr>
          </a:p>
        </p:txBody>
      </p:sp>
      <p:sp>
        <p:nvSpPr>
          <p:cNvPr id="6" name="Rounded Rectangle 5"/>
          <p:cNvSpPr/>
          <p:nvPr/>
        </p:nvSpPr>
        <p:spPr>
          <a:xfrm>
            <a:off x="6184900" y="952500"/>
            <a:ext cx="2755900" cy="482600"/>
          </a:xfrm>
          <a:prstGeom prst="roundRect">
            <a:avLst/>
          </a:prstGeom>
          <a:gradFill>
            <a:gsLst>
              <a:gs pos="0">
                <a:srgbClr val="FF7F14"/>
              </a:gs>
              <a:gs pos="100000">
                <a:srgbClr val="FF51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Security solutions must now</a:t>
            </a:r>
            <a:r>
              <a:rPr lang="is-IS" b="1" dirty="0" smtClean="0">
                <a:solidFill>
                  <a:schemeClr val="bg1"/>
                </a:solidFill>
              </a:rPr>
              <a:t>…</a:t>
            </a:r>
            <a:endParaRPr lang="en-US" b="1" dirty="0" smtClean="0">
              <a:solidFill>
                <a:schemeClr val="bg1"/>
              </a:solidFill>
            </a:endParaRPr>
          </a:p>
        </p:txBody>
      </p:sp>
      <p:sp>
        <p:nvSpPr>
          <p:cNvPr id="7" name="TextBox 6"/>
          <p:cNvSpPr txBox="1"/>
          <p:nvPr/>
        </p:nvSpPr>
        <p:spPr>
          <a:xfrm>
            <a:off x="152400" y="1625600"/>
            <a:ext cx="2641600" cy="3323987"/>
          </a:xfrm>
          <a:prstGeom prst="rect">
            <a:avLst/>
          </a:prstGeom>
          <a:noFill/>
        </p:spPr>
        <p:txBody>
          <a:bodyPr wrap="square" rtlCol="0">
            <a:spAutoFit/>
          </a:bodyPr>
          <a:lstStyle/>
          <a:p>
            <a:pPr lvl="0" defTabSz="914400" fontAlgn="auto">
              <a:spcBef>
                <a:spcPts val="0"/>
              </a:spcBef>
              <a:spcAft>
                <a:spcPts val="0"/>
              </a:spcAft>
              <a:buClr>
                <a:srgbClr val="FF7F14"/>
              </a:buClr>
              <a:defRPr/>
            </a:pPr>
            <a:r>
              <a:rPr lang="en-US" sz="1800" b="1" dirty="0">
                <a:solidFill>
                  <a:srgbClr val="4C4C4C"/>
                </a:solidFill>
                <a:latin typeface="Arial" pitchFamily="34" charset="0"/>
                <a:cs typeface="Arial" pitchFamily="34" charset="0"/>
              </a:rPr>
              <a:t>Customer reach</a:t>
            </a:r>
          </a:p>
          <a:p>
            <a:pPr marL="114300" lvl="0" indent="-114300" defTabSz="914400" fontAlgn="auto">
              <a:spcBef>
                <a:spcPts val="0"/>
              </a:spcBef>
              <a:spcAft>
                <a:spcPts val="0"/>
              </a:spcAft>
              <a:buClr>
                <a:srgbClr val="FF7F14"/>
              </a:buClr>
              <a:buFont typeface="Arial" charset="0"/>
              <a:buChar char="•"/>
              <a:defRPr/>
            </a:pPr>
            <a:r>
              <a:rPr lang="en-US" i="1" dirty="0">
                <a:solidFill>
                  <a:srgbClr val="4C4C4C"/>
                </a:solidFill>
                <a:latin typeface="Arial" pitchFamily="34" charset="0"/>
                <a:cs typeface="Arial" pitchFamily="34" charset="0"/>
              </a:rPr>
              <a:t>Reach any potential customer, either on the </a:t>
            </a:r>
            <a:r>
              <a:rPr lang="en-US" i="1" u="sng" dirty="0">
                <a:solidFill>
                  <a:srgbClr val="4C4C4C"/>
                </a:solidFill>
                <a:latin typeface="Arial" pitchFamily="34" charset="0"/>
                <a:cs typeface="Arial" pitchFamily="34" charset="0"/>
              </a:rPr>
              <a:t>web</a:t>
            </a:r>
            <a:r>
              <a:rPr lang="en-US" i="1" dirty="0">
                <a:solidFill>
                  <a:srgbClr val="4C4C4C"/>
                </a:solidFill>
                <a:latin typeface="Arial" pitchFamily="34" charset="0"/>
                <a:cs typeface="Arial" pitchFamily="34" charset="0"/>
              </a:rPr>
              <a:t> or </a:t>
            </a:r>
            <a:r>
              <a:rPr lang="en-US" i="1" u="sng" dirty="0">
                <a:solidFill>
                  <a:srgbClr val="4C4C4C"/>
                </a:solidFill>
                <a:latin typeface="Arial" pitchFamily="34" charset="0"/>
                <a:cs typeface="Arial" pitchFamily="34" charset="0"/>
              </a:rPr>
              <a:t>mobile</a:t>
            </a:r>
            <a:r>
              <a:rPr lang="en-US" i="1" dirty="0">
                <a:solidFill>
                  <a:srgbClr val="4C4C4C"/>
                </a:solidFill>
                <a:latin typeface="Arial" pitchFamily="34" charset="0"/>
                <a:cs typeface="Arial" pitchFamily="34" charset="0"/>
              </a:rPr>
              <a:t>, around the world</a:t>
            </a:r>
          </a:p>
          <a:p>
            <a:pPr marL="114300" marR="0" lvl="0" indent="-114300" defTabSz="914400" eaLnBrk="1" fontAlgn="auto" latinLnBrk="0" hangingPunct="1">
              <a:lnSpc>
                <a:spcPct val="100000"/>
              </a:lnSpc>
              <a:spcBef>
                <a:spcPts val="0"/>
              </a:spcBef>
              <a:spcAft>
                <a:spcPts val="0"/>
              </a:spcAft>
              <a:buClr>
                <a:srgbClr val="FF7F14"/>
              </a:buClr>
              <a:buSzTx/>
              <a:buFont typeface="Arial" charset="0"/>
              <a:buNone/>
              <a:tabLst/>
              <a:defRPr/>
            </a:pPr>
            <a:endParaRPr lang="en-US" sz="1800" b="1" dirty="0" smtClean="0">
              <a:solidFill>
                <a:schemeClr val="tx2"/>
              </a:solidFill>
              <a:latin typeface="Arial" pitchFamily="34" charset="0"/>
              <a:cs typeface="Arial" pitchFamily="34" charset="0"/>
            </a:endParaRPr>
          </a:p>
          <a:p>
            <a:pPr marL="114300" marR="0" lvl="0" indent="-114300" defTabSz="914400" eaLnBrk="1" fontAlgn="auto" latinLnBrk="0" hangingPunct="1">
              <a:lnSpc>
                <a:spcPct val="100000"/>
              </a:lnSpc>
              <a:spcBef>
                <a:spcPts val="0"/>
              </a:spcBef>
              <a:spcAft>
                <a:spcPts val="0"/>
              </a:spcAft>
              <a:buClr>
                <a:srgbClr val="FF7F14"/>
              </a:buClr>
              <a:buSzTx/>
              <a:buFont typeface="Arial" charset="0"/>
              <a:buNone/>
              <a:tabLst/>
              <a:defRPr/>
            </a:pPr>
            <a:r>
              <a:rPr lang="en-US" sz="1800" b="1" dirty="0" smtClean="0">
                <a:solidFill>
                  <a:schemeClr val="tx2"/>
                </a:solidFill>
                <a:latin typeface="Arial" pitchFamily="34" charset="0"/>
                <a:cs typeface="Arial" pitchFamily="34" charset="0"/>
              </a:rPr>
              <a:t>Velocity</a:t>
            </a:r>
          </a:p>
          <a:p>
            <a:pPr marL="114300" marR="0" lvl="0" indent="-114300" defTabSz="914400" eaLnBrk="1" fontAlgn="auto" latinLnBrk="0" hangingPunct="1">
              <a:lnSpc>
                <a:spcPct val="100000"/>
              </a:lnSpc>
              <a:spcBef>
                <a:spcPts val="0"/>
              </a:spcBef>
              <a:spcAft>
                <a:spcPts val="0"/>
              </a:spcAft>
              <a:buClr>
                <a:srgbClr val="FF7F14"/>
              </a:buClr>
              <a:buSzTx/>
              <a:buFont typeface="Arial" charset="0"/>
              <a:buChar char="•"/>
              <a:defRPr/>
            </a:pPr>
            <a:r>
              <a:rPr lang="en-US" i="1" dirty="0" smtClean="0">
                <a:solidFill>
                  <a:schemeClr val="tx2"/>
                </a:solidFill>
                <a:latin typeface="Arial" pitchFamily="34" charset="0"/>
                <a:cs typeface="Arial" pitchFamily="34" charset="0"/>
              </a:rPr>
              <a:t>Fast, automated deployments</a:t>
            </a:r>
          </a:p>
          <a:p>
            <a:pPr marR="0" lvl="0" defTabSz="914400" eaLnBrk="1" fontAlgn="auto" latinLnBrk="0" hangingPunct="1">
              <a:lnSpc>
                <a:spcPct val="100000"/>
              </a:lnSpc>
              <a:spcBef>
                <a:spcPts val="0"/>
              </a:spcBef>
              <a:spcAft>
                <a:spcPts val="0"/>
              </a:spcAft>
              <a:buClr>
                <a:srgbClr val="FF7F14"/>
              </a:buClr>
              <a:buSzTx/>
              <a:defRPr/>
            </a:pPr>
            <a:endParaRPr lang="en-US" sz="1800" i="1" dirty="0">
              <a:solidFill>
                <a:schemeClr val="tx2"/>
              </a:solidFill>
              <a:latin typeface="Arial" pitchFamily="34" charset="0"/>
              <a:cs typeface="Arial" pitchFamily="34" charset="0"/>
            </a:endParaRPr>
          </a:p>
          <a:p>
            <a:pPr marR="0" lvl="0" defTabSz="914400" eaLnBrk="1" fontAlgn="auto" latinLnBrk="0" hangingPunct="1">
              <a:lnSpc>
                <a:spcPct val="100000"/>
              </a:lnSpc>
              <a:spcBef>
                <a:spcPts val="0"/>
              </a:spcBef>
              <a:spcAft>
                <a:spcPts val="0"/>
              </a:spcAft>
              <a:buClr>
                <a:srgbClr val="FF7F14"/>
              </a:buClr>
              <a:buSzTx/>
              <a:defRPr/>
            </a:pPr>
            <a:r>
              <a:rPr lang="en-US" sz="1800" b="1" dirty="0" smtClean="0">
                <a:solidFill>
                  <a:schemeClr val="tx2"/>
                </a:solidFill>
                <a:latin typeface="Arial" pitchFamily="34" charset="0"/>
                <a:cs typeface="Arial" pitchFamily="34" charset="0"/>
              </a:rPr>
              <a:t>Scale</a:t>
            </a:r>
          </a:p>
          <a:p>
            <a:pPr marL="114300" marR="0" lvl="0" indent="-114300" defTabSz="914400" eaLnBrk="1" fontAlgn="auto" latinLnBrk="0" hangingPunct="1">
              <a:lnSpc>
                <a:spcPct val="100000"/>
              </a:lnSpc>
              <a:spcBef>
                <a:spcPts val="0"/>
              </a:spcBef>
              <a:spcAft>
                <a:spcPts val="0"/>
              </a:spcAft>
              <a:buClr>
                <a:srgbClr val="FF7F14"/>
              </a:buClr>
              <a:buSzTx/>
              <a:buFont typeface="Arial" charset="0"/>
              <a:buChar char="•"/>
              <a:defRPr/>
            </a:pPr>
            <a:r>
              <a:rPr lang="en-US" i="1" dirty="0" smtClean="0">
                <a:solidFill>
                  <a:schemeClr val="tx2"/>
                </a:solidFill>
                <a:latin typeface="Arial" pitchFamily="34" charset="0"/>
                <a:cs typeface="Arial" pitchFamily="34" charset="0"/>
              </a:rPr>
              <a:t>Pay for what I use, and scale up and down with demand</a:t>
            </a:r>
            <a:endParaRPr lang="en-US" sz="1800" i="1" dirty="0">
              <a:solidFill>
                <a:schemeClr val="tx2"/>
              </a:solidFill>
              <a:latin typeface="Arial" pitchFamily="34" charset="0"/>
              <a:cs typeface="Arial" pitchFamily="34" charset="0"/>
            </a:endParaRPr>
          </a:p>
          <a:p>
            <a:pPr marR="0" lvl="0" defTabSz="914400" eaLnBrk="1" fontAlgn="auto" latinLnBrk="0" hangingPunct="1">
              <a:lnSpc>
                <a:spcPct val="100000"/>
              </a:lnSpc>
              <a:spcBef>
                <a:spcPts val="0"/>
              </a:spcBef>
              <a:spcAft>
                <a:spcPts val="0"/>
              </a:spcAft>
              <a:buClr>
                <a:srgbClr val="FF7F14"/>
              </a:buClr>
              <a:buSzTx/>
              <a:defRPr/>
            </a:pPr>
            <a:endParaRPr lang="en-US" sz="1800" b="1" dirty="0" smtClean="0">
              <a:solidFill>
                <a:schemeClr val="tx2"/>
              </a:solidFill>
              <a:latin typeface="Arial" pitchFamily="34" charset="0"/>
              <a:cs typeface="Arial" pitchFamily="34" charset="0"/>
            </a:endParaRPr>
          </a:p>
          <a:p>
            <a:pPr marR="0" lvl="0" defTabSz="914400" eaLnBrk="1" fontAlgn="auto" latinLnBrk="0" hangingPunct="1">
              <a:lnSpc>
                <a:spcPct val="100000"/>
              </a:lnSpc>
              <a:spcBef>
                <a:spcPts val="0"/>
              </a:spcBef>
              <a:spcAft>
                <a:spcPts val="0"/>
              </a:spcAft>
              <a:buClr>
                <a:srgbClr val="FF7F14"/>
              </a:buClr>
              <a:buSzTx/>
              <a:defRPr/>
            </a:pPr>
            <a:endParaRPr lang="en-US" sz="1800" b="1" dirty="0" smtClean="0">
              <a:solidFill>
                <a:schemeClr val="tx2"/>
              </a:solidFill>
              <a:latin typeface="Arial" pitchFamily="34" charset="0"/>
              <a:cs typeface="Arial" pitchFamily="34" charset="0"/>
            </a:endParaRPr>
          </a:p>
        </p:txBody>
      </p:sp>
      <p:sp>
        <p:nvSpPr>
          <p:cNvPr id="8" name="TextBox 7"/>
          <p:cNvSpPr txBox="1"/>
          <p:nvPr/>
        </p:nvSpPr>
        <p:spPr>
          <a:xfrm>
            <a:off x="3105150" y="1625600"/>
            <a:ext cx="2851150" cy="3539430"/>
          </a:xfrm>
          <a:prstGeom prst="rect">
            <a:avLst/>
          </a:prstGeom>
          <a:noFill/>
        </p:spPr>
        <p:txBody>
          <a:bodyPr wrap="square" rtlCol="0">
            <a:spAutoFit/>
          </a:bodyPr>
          <a:lstStyle/>
          <a:p>
            <a:pPr defTabSz="914400" fontAlgn="auto">
              <a:spcBef>
                <a:spcPts val="0"/>
              </a:spcBef>
              <a:spcAft>
                <a:spcPts val="0"/>
              </a:spcAft>
            </a:pPr>
            <a:r>
              <a:rPr lang="en-US" sz="1600" dirty="0">
                <a:solidFill>
                  <a:schemeClr val="tx2"/>
                </a:solidFill>
                <a:latin typeface="Arial" pitchFamily="34" charset="0"/>
                <a:cs typeface="Arial" pitchFamily="34" charset="0"/>
              </a:rPr>
              <a:t>Primarily focused on OS and Network level protection, not web applications</a:t>
            </a:r>
          </a:p>
          <a:p>
            <a:pPr marR="0" lvl="0" defTabSz="914400" eaLnBrk="1" fontAlgn="auto" latinLnBrk="0" hangingPunct="1">
              <a:lnSpc>
                <a:spcPct val="100000"/>
              </a:lnSpc>
              <a:spcBef>
                <a:spcPts val="0"/>
              </a:spcBef>
              <a:spcAft>
                <a:spcPts val="0"/>
              </a:spcAft>
              <a:buClrTx/>
              <a:buSzTx/>
              <a:buFont typeface="Arial" charset="0"/>
              <a:buNone/>
              <a:defRPr/>
            </a:pPr>
            <a:endParaRPr lang="en-US" sz="1600" dirty="0" smtClean="0">
              <a:solidFill>
                <a:schemeClr val="tx2"/>
              </a:solidFill>
              <a:latin typeface="Arial" pitchFamily="34" charset="0"/>
              <a:cs typeface="Arial" pitchFamily="34" charset="0"/>
            </a:endParaRPr>
          </a:p>
          <a:p>
            <a:pPr marR="0" lvl="0" defTabSz="914400" eaLnBrk="1" fontAlgn="auto" latinLnBrk="0" hangingPunct="1">
              <a:lnSpc>
                <a:spcPct val="100000"/>
              </a:lnSpc>
              <a:spcBef>
                <a:spcPts val="0"/>
              </a:spcBef>
              <a:spcAft>
                <a:spcPts val="0"/>
              </a:spcAft>
              <a:buClrTx/>
              <a:buSzTx/>
              <a:buFont typeface="Arial" charset="0"/>
              <a:buNone/>
              <a:defRPr/>
            </a:pPr>
            <a:endParaRPr lang="en-US" sz="1600" dirty="0" smtClean="0">
              <a:solidFill>
                <a:schemeClr val="tx2"/>
              </a:solidFill>
              <a:latin typeface="Arial" pitchFamily="34" charset="0"/>
              <a:cs typeface="Arial" pitchFamily="34" charset="0"/>
            </a:endParaRPr>
          </a:p>
          <a:p>
            <a:pPr marR="0" lvl="0" defTabSz="914400" eaLnBrk="1" fontAlgn="auto" latinLnBrk="0" hangingPunct="1">
              <a:lnSpc>
                <a:spcPct val="100000"/>
              </a:lnSpc>
              <a:spcBef>
                <a:spcPts val="0"/>
              </a:spcBef>
              <a:spcAft>
                <a:spcPts val="0"/>
              </a:spcAft>
              <a:buClrTx/>
              <a:buSzTx/>
              <a:buFont typeface="Arial" charset="0"/>
              <a:buNone/>
              <a:defRPr/>
            </a:pPr>
            <a:r>
              <a:rPr lang="en-US" sz="1600" dirty="0" smtClean="0">
                <a:solidFill>
                  <a:schemeClr val="tx2"/>
                </a:solidFill>
                <a:latin typeface="Arial" pitchFamily="34" charset="0"/>
                <a:cs typeface="Arial" pitchFamily="34" charset="0"/>
              </a:rPr>
              <a:t>Slow and complex to deploy</a:t>
            </a:r>
          </a:p>
          <a:p>
            <a:pPr marR="0" lvl="0" defTabSz="914400" eaLnBrk="1" fontAlgn="auto" latinLnBrk="0" hangingPunct="1">
              <a:lnSpc>
                <a:spcPct val="100000"/>
              </a:lnSpc>
              <a:spcBef>
                <a:spcPts val="0"/>
              </a:spcBef>
              <a:spcAft>
                <a:spcPts val="0"/>
              </a:spcAft>
              <a:buClrTx/>
              <a:buSzTx/>
              <a:buFont typeface="Arial" charset="0"/>
              <a:buNone/>
              <a:defRPr/>
            </a:pPr>
            <a:endParaRPr lang="en-US" sz="1600" dirty="0" smtClean="0">
              <a:solidFill>
                <a:schemeClr val="tx2"/>
              </a:solidFill>
              <a:latin typeface="Arial" pitchFamily="34" charset="0"/>
              <a:cs typeface="Arial" pitchFamily="34" charset="0"/>
            </a:endParaRPr>
          </a:p>
          <a:p>
            <a:pPr marR="0" lvl="0" defTabSz="914400" eaLnBrk="1" fontAlgn="auto" latinLnBrk="0" hangingPunct="1">
              <a:lnSpc>
                <a:spcPct val="100000"/>
              </a:lnSpc>
              <a:spcBef>
                <a:spcPts val="0"/>
              </a:spcBef>
              <a:spcAft>
                <a:spcPts val="0"/>
              </a:spcAft>
              <a:buClrTx/>
              <a:buSzTx/>
              <a:buFont typeface="Arial" charset="0"/>
              <a:buNone/>
              <a:defRPr/>
            </a:pPr>
            <a:endParaRPr lang="en-US" sz="1600" dirty="0">
              <a:solidFill>
                <a:schemeClr val="tx2"/>
              </a:solidFill>
              <a:latin typeface="Arial" pitchFamily="34" charset="0"/>
              <a:cs typeface="Arial" pitchFamily="34" charset="0"/>
            </a:endParaRPr>
          </a:p>
          <a:p>
            <a:pPr marR="0" lvl="0" defTabSz="914400" eaLnBrk="1" fontAlgn="auto" latinLnBrk="0" hangingPunct="1">
              <a:lnSpc>
                <a:spcPct val="100000"/>
              </a:lnSpc>
              <a:spcBef>
                <a:spcPts val="0"/>
              </a:spcBef>
              <a:spcAft>
                <a:spcPts val="0"/>
              </a:spcAft>
              <a:buClrTx/>
              <a:buSzTx/>
              <a:buFont typeface="Arial" charset="0"/>
              <a:buNone/>
              <a:defRPr/>
            </a:pPr>
            <a:r>
              <a:rPr lang="en-US" sz="1600" dirty="0" smtClean="0">
                <a:solidFill>
                  <a:schemeClr val="tx2"/>
                </a:solidFill>
                <a:latin typeface="Arial" pitchFamily="34" charset="0"/>
                <a:cs typeface="Arial" pitchFamily="34" charset="0"/>
              </a:rPr>
              <a:t>Were designed to maintain a perimeter, and can create chokepoints for scalable workloads</a:t>
            </a:r>
          </a:p>
          <a:p>
            <a:pPr marR="0" lvl="0" defTabSz="914400" eaLnBrk="1" fontAlgn="auto" latinLnBrk="0" hangingPunct="1">
              <a:lnSpc>
                <a:spcPct val="100000"/>
              </a:lnSpc>
              <a:spcBef>
                <a:spcPts val="0"/>
              </a:spcBef>
              <a:spcAft>
                <a:spcPts val="0"/>
              </a:spcAft>
              <a:buClrTx/>
              <a:buSzTx/>
              <a:buFont typeface="Arial" charset="0"/>
              <a:buNone/>
              <a:defRPr/>
            </a:pPr>
            <a:endParaRPr lang="en-US" sz="1600" dirty="0" smtClean="0">
              <a:solidFill>
                <a:schemeClr val="tx2"/>
              </a:solidFill>
              <a:latin typeface="Arial" pitchFamily="34" charset="0"/>
              <a:cs typeface="Arial" pitchFamily="34" charset="0"/>
            </a:endParaRPr>
          </a:p>
          <a:p>
            <a:pPr marR="0" lvl="0" defTabSz="914400" eaLnBrk="1" fontAlgn="auto" latinLnBrk="0" hangingPunct="1">
              <a:lnSpc>
                <a:spcPct val="100000"/>
              </a:lnSpc>
              <a:spcBef>
                <a:spcPts val="0"/>
              </a:spcBef>
              <a:spcAft>
                <a:spcPts val="0"/>
              </a:spcAft>
              <a:buClrTx/>
              <a:buSzTx/>
              <a:buFont typeface="Arial" charset="0"/>
              <a:buNone/>
              <a:defRPr/>
            </a:pPr>
            <a:endParaRPr lang="en-US" sz="1600" dirty="0">
              <a:solidFill>
                <a:schemeClr val="tx2"/>
              </a:solidFill>
              <a:latin typeface="Arial" pitchFamily="34" charset="0"/>
              <a:cs typeface="Arial" pitchFamily="34" charset="0"/>
            </a:endParaRPr>
          </a:p>
        </p:txBody>
      </p:sp>
      <p:sp>
        <p:nvSpPr>
          <p:cNvPr id="9" name="TextBox 8"/>
          <p:cNvSpPr txBox="1"/>
          <p:nvPr/>
        </p:nvSpPr>
        <p:spPr>
          <a:xfrm>
            <a:off x="6089650" y="1625600"/>
            <a:ext cx="2851150" cy="3539430"/>
          </a:xfrm>
          <a:prstGeom prst="rect">
            <a:avLst/>
          </a:prstGeom>
          <a:noFill/>
        </p:spPr>
        <p:txBody>
          <a:bodyPr wrap="square" rtlCol="0">
            <a:spAutoFit/>
          </a:bodyPr>
          <a:lstStyle/>
          <a:p>
            <a:pPr marL="165100" indent="-165100" defTabSz="914400" fontAlgn="auto">
              <a:spcBef>
                <a:spcPts val="0"/>
              </a:spcBef>
              <a:spcAft>
                <a:spcPts val="0"/>
              </a:spcAft>
              <a:buClr>
                <a:srgbClr val="FF7F00"/>
              </a:buClr>
              <a:buFont typeface="Wingdings" charset="2"/>
              <a:buChar char="ü"/>
            </a:pPr>
            <a:r>
              <a:rPr lang="en-US" sz="1600" dirty="0">
                <a:solidFill>
                  <a:schemeClr val="tx2"/>
                </a:solidFill>
                <a:latin typeface="Arial" pitchFamily="34" charset="0"/>
                <a:cs typeface="Arial" pitchFamily="34" charset="0"/>
              </a:rPr>
              <a:t>Protect web applications and other elements in the stack</a:t>
            </a:r>
          </a:p>
          <a:p>
            <a:pPr marL="165100" marR="0" lvl="0" indent="-165100" defTabSz="914400" eaLnBrk="1" fontAlgn="auto" latinLnBrk="0" hangingPunct="1">
              <a:lnSpc>
                <a:spcPct val="100000"/>
              </a:lnSpc>
              <a:spcBef>
                <a:spcPts val="0"/>
              </a:spcBef>
              <a:spcAft>
                <a:spcPts val="0"/>
              </a:spcAft>
              <a:buClr>
                <a:srgbClr val="FF7F00"/>
              </a:buClr>
              <a:buSzTx/>
              <a:buFont typeface="Wingdings" charset="2"/>
              <a:buChar char="ü"/>
              <a:defRPr/>
            </a:pPr>
            <a:endParaRPr lang="en-US" sz="1600" dirty="0" smtClean="0">
              <a:solidFill>
                <a:schemeClr val="tx2"/>
              </a:solidFill>
              <a:latin typeface="Arial" pitchFamily="34" charset="0"/>
              <a:cs typeface="Arial" pitchFamily="34" charset="0"/>
            </a:endParaRPr>
          </a:p>
          <a:p>
            <a:pPr marL="165100" marR="0" lvl="0" indent="-165100" defTabSz="914400" eaLnBrk="1" fontAlgn="auto" latinLnBrk="0" hangingPunct="1">
              <a:lnSpc>
                <a:spcPct val="100000"/>
              </a:lnSpc>
              <a:spcBef>
                <a:spcPts val="0"/>
              </a:spcBef>
              <a:spcAft>
                <a:spcPts val="0"/>
              </a:spcAft>
              <a:buClr>
                <a:srgbClr val="FF7F00"/>
              </a:buClr>
              <a:buSzTx/>
              <a:buFont typeface="Wingdings" charset="2"/>
              <a:buChar char="ü"/>
              <a:defRPr/>
            </a:pPr>
            <a:endParaRPr lang="en-US" sz="1600" dirty="0" smtClean="0">
              <a:solidFill>
                <a:schemeClr val="tx2"/>
              </a:solidFill>
              <a:latin typeface="Arial" pitchFamily="34" charset="0"/>
              <a:cs typeface="Arial" pitchFamily="34" charset="0"/>
            </a:endParaRPr>
          </a:p>
          <a:p>
            <a:pPr marL="165100" marR="0" lvl="0" indent="-165100" defTabSz="914400" eaLnBrk="1" fontAlgn="auto" latinLnBrk="0" hangingPunct="1">
              <a:lnSpc>
                <a:spcPct val="100000"/>
              </a:lnSpc>
              <a:spcBef>
                <a:spcPts val="0"/>
              </a:spcBef>
              <a:spcAft>
                <a:spcPts val="0"/>
              </a:spcAft>
              <a:buClr>
                <a:srgbClr val="FF7F00"/>
              </a:buClr>
              <a:buSzTx/>
              <a:buFont typeface="Wingdings" charset="2"/>
              <a:buChar char="ü"/>
              <a:defRPr/>
            </a:pPr>
            <a:r>
              <a:rPr lang="en-US" sz="1600" dirty="0" smtClean="0">
                <a:solidFill>
                  <a:schemeClr val="tx2"/>
                </a:solidFill>
                <a:latin typeface="Arial" pitchFamily="34" charset="0"/>
                <a:cs typeface="Arial" pitchFamily="34" charset="0"/>
              </a:rPr>
              <a:t>Deploy in minutes through APIs or DevOps toolsets</a:t>
            </a:r>
          </a:p>
          <a:p>
            <a:pPr marL="165100" marR="0" lvl="0" indent="-165100" defTabSz="914400" eaLnBrk="1" fontAlgn="auto" latinLnBrk="0" hangingPunct="1">
              <a:lnSpc>
                <a:spcPct val="100000"/>
              </a:lnSpc>
              <a:spcBef>
                <a:spcPts val="0"/>
              </a:spcBef>
              <a:spcAft>
                <a:spcPts val="0"/>
              </a:spcAft>
              <a:buClr>
                <a:srgbClr val="FF7F00"/>
              </a:buClr>
              <a:buSzTx/>
              <a:buFont typeface="Wingdings" charset="2"/>
              <a:buChar char="ü"/>
              <a:defRPr/>
            </a:pPr>
            <a:endParaRPr lang="en-US" sz="1600" dirty="0">
              <a:solidFill>
                <a:schemeClr val="tx2"/>
              </a:solidFill>
              <a:latin typeface="Arial" pitchFamily="34" charset="0"/>
              <a:cs typeface="Arial" pitchFamily="34" charset="0"/>
            </a:endParaRPr>
          </a:p>
          <a:p>
            <a:pPr marL="165100" marR="0" lvl="0" indent="-165100" defTabSz="914400" eaLnBrk="1" fontAlgn="auto" latinLnBrk="0" hangingPunct="1">
              <a:lnSpc>
                <a:spcPct val="100000"/>
              </a:lnSpc>
              <a:spcBef>
                <a:spcPts val="0"/>
              </a:spcBef>
              <a:spcAft>
                <a:spcPts val="0"/>
              </a:spcAft>
              <a:buClr>
                <a:srgbClr val="FF7F00"/>
              </a:buClr>
              <a:buSzTx/>
              <a:buFont typeface="Wingdings" charset="2"/>
              <a:buChar char="ü"/>
              <a:defRPr/>
            </a:pPr>
            <a:r>
              <a:rPr lang="en-US" sz="1600" dirty="0" smtClean="0">
                <a:solidFill>
                  <a:schemeClr val="tx2"/>
                </a:solidFill>
                <a:latin typeface="Arial" pitchFamily="34" charset="0"/>
                <a:cs typeface="Arial" pitchFamily="34" charset="0"/>
              </a:rPr>
              <a:t>Scale with workloads</a:t>
            </a:r>
          </a:p>
          <a:p>
            <a:pPr marL="165100" marR="0" lvl="0" indent="-165100" defTabSz="914400" eaLnBrk="1" fontAlgn="auto" latinLnBrk="0" hangingPunct="1">
              <a:lnSpc>
                <a:spcPct val="100000"/>
              </a:lnSpc>
              <a:spcBef>
                <a:spcPts val="0"/>
              </a:spcBef>
              <a:spcAft>
                <a:spcPts val="0"/>
              </a:spcAft>
              <a:buClr>
                <a:srgbClr val="FF7F00"/>
              </a:buClr>
              <a:buSzTx/>
              <a:buFont typeface="Wingdings" charset="2"/>
              <a:buChar char="ü"/>
              <a:defRPr/>
            </a:pPr>
            <a:r>
              <a:rPr lang="en-US" sz="1600" dirty="0" smtClean="0">
                <a:solidFill>
                  <a:schemeClr val="tx2"/>
                </a:solidFill>
                <a:latin typeface="Arial" pitchFamily="34" charset="0"/>
                <a:cs typeface="Arial" pitchFamily="34" charset="0"/>
              </a:rPr>
              <a:t>Deploy out of band</a:t>
            </a:r>
          </a:p>
          <a:p>
            <a:pPr marL="165100" marR="0" lvl="0" indent="-165100" defTabSz="914400" eaLnBrk="1" fontAlgn="auto" latinLnBrk="0" hangingPunct="1">
              <a:lnSpc>
                <a:spcPct val="100000"/>
              </a:lnSpc>
              <a:spcBef>
                <a:spcPts val="0"/>
              </a:spcBef>
              <a:spcAft>
                <a:spcPts val="0"/>
              </a:spcAft>
              <a:buClr>
                <a:srgbClr val="FF7F00"/>
              </a:buClr>
              <a:buSzTx/>
              <a:buFont typeface="Wingdings" charset="2"/>
              <a:buChar char="ü"/>
              <a:defRPr/>
            </a:pPr>
            <a:r>
              <a:rPr lang="en-US" sz="1600" dirty="0" smtClean="0">
                <a:solidFill>
                  <a:schemeClr val="tx2"/>
                </a:solidFill>
                <a:latin typeface="Arial" pitchFamily="34" charset="0"/>
                <a:cs typeface="Arial" pitchFamily="34" charset="0"/>
              </a:rPr>
              <a:t>Tear down when ephemeral workloads are finished</a:t>
            </a:r>
          </a:p>
          <a:p>
            <a:pPr marL="114300" marR="0" lvl="0" indent="-114300" defTabSz="914400" eaLnBrk="1" fontAlgn="auto" latinLnBrk="0" hangingPunct="1">
              <a:lnSpc>
                <a:spcPct val="100000"/>
              </a:lnSpc>
              <a:spcBef>
                <a:spcPts val="0"/>
              </a:spcBef>
              <a:spcAft>
                <a:spcPts val="0"/>
              </a:spcAft>
              <a:buClr>
                <a:srgbClr val="FF7F00"/>
              </a:buClr>
              <a:buSzTx/>
              <a:buFont typeface="Arial" charset="0"/>
              <a:buChar char="•"/>
              <a:defRPr/>
            </a:pPr>
            <a:endParaRPr lang="en-US" sz="1600" dirty="0">
              <a:solidFill>
                <a:schemeClr val="tx2"/>
              </a:solidFill>
              <a:latin typeface="Arial" pitchFamily="34" charset="0"/>
              <a:cs typeface="Arial" pitchFamily="34" charset="0"/>
            </a:endParaRPr>
          </a:p>
          <a:p>
            <a:pPr marL="114300" marR="0" lvl="0" indent="-114300" defTabSz="914400" eaLnBrk="1" fontAlgn="auto" latinLnBrk="0" hangingPunct="1">
              <a:lnSpc>
                <a:spcPct val="100000"/>
              </a:lnSpc>
              <a:spcBef>
                <a:spcPts val="0"/>
              </a:spcBef>
              <a:spcAft>
                <a:spcPts val="0"/>
              </a:spcAft>
              <a:buClr>
                <a:srgbClr val="FF7F00"/>
              </a:buClr>
              <a:buSzTx/>
              <a:buFont typeface="Arial" charset="0"/>
              <a:buChar char="•"/>
              <a:defRPr/>
            </a:pPr>
            <a:endParaRPr lang="en-US" sz="1600" dirty="0" smtClean="0">
              <a:solidFill>
                <a:schemeClr val="tx2"/>
              </a:solidFill>
              <a:latin typeface="Arial" pitchFamily="34" charset="0"/>
              <a:cs typeface="Arial" pitchFamily="34" charset="0"/>
            </a:endParaRPr>
          </a:p>
        </p:txBody>
      </p:sp>
    </p:spTree>
    <p:extLst>
      <p:ext uri="{BB962C8B-B14F-4D97-AF65-F5344CB8AC3E}">
        <p14:creationId xmlns:p14="http://schemas.microsoft.com/office/powerpoint/2010/main" val="7925069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hart 13"/>
          <p:cNvGraphicFramePr/>
          <p:nvPr>
            <p:extLst/>
          </p:nvPr>
        </p:nvGraphicFramePr>
        <p:xfrm>
          <a:off x="369553" y="1244004"/>
          <a:ext cx="7987638" cy="3094077"/>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a:xfrm>
            <a:off x="460741" y="-6346"/>
            <a:ext cx="8229600" cy="582930"/>
          </a:xfrm>
        </p:spPr>
        <p:txBody>
          <a:bodyPr>
            <a:normAutofit/>
          </a:bodyPr>
          <a:lstStyle/>
          <a:p>
            <a:r>
              <a:rPr lang="en-US" dirty="0" smtClean="0"/>
              <a:t>5.  Leverage expertise: Threats</a:t>
            </a:r>
            <a:endParaRPr lang="en-US" dirty="0"/>
          </a:p>
        </p:txBody>
      </p:sp>
      <p:sp>
        <p:nvSpPr>
          <p:cNvPr id="6" name="Content Placeholder 2"/>
          <p:cNvSpPr txBox="1">
            <a:spLocks/>
          </p:cNvSpPr>
          <p:nvPr/>
        </p:nvSpPr>
        <p:spPr bwMode="auto">
          <a:xfrm>
            <a:off x="2273739" y="742465"/>
            <a:ext cx="2340806" cy="475625"/>
          </a:xfrm>
          <a:prstGeom prst="rect">
            <a:avLst/>
          </a:prstGeom>
          <a:ln/>
          <a:effectLst>
            <a:outerShdw blurRad="57150" dist="19050" dir="5400000" sx="1000" sy="1000" algn="ctr" rotWithShape="0">
              <a:srgbClr val="000000">
                <a:alpha val="63000"/>
              </a:srgbClr>
            </a:outerShdw>
          </a:effectLst>
          <a:extLst/>
        </p:spPr>
        <p:style>
          <a:lnRef idx="0">
            <a:schemeClr val="accent4"/>
          </a:lnRef>
          <a:fillRef idx="3">
            <a:schemeClr val="accent4"/>
          </a:fillRef>
          <a:effectRef idx="3">
            <a:schemeClr val="accent4"/>
          </a:effectRef>
          <a:fontRef idx="minor">
            <a:schemeClr val="lt1"/>
          </a:fontRef>
        </p:style>
        <p:txBody>
          <a:bodyPr tIns="27432" rtlCol="0" anchor="ctr"/>
          <a:lstStyle>
            <a:defPPr>
              <a:defRPr lang="en-US"/>
            </a:defPPr>
            <a:lvl1pPr algn="ctr">
              <a:defRPr sz="1050">
                <a:solidFill>
                  <a:schemeClr val="bg1"/>
                </a:solidFill>
                <a:latin typeface="Arial" charset="0"/>
                <a:ea typeface="Arial" charset="0"/>
                <a:cs typeface="Arial"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1200">
                <a:solidFill>
                  <a:prstClr val="white"/>
                </a:solidFill>
              </a:rPr>
              <a:t>Web app attacks are now the #1 source of data breaches</a:t>
            </a:r>
          </a:p>
        </p:txBody>
      </p:sp>
      <p:sp>
        <p:nvSpPr>
          <p:cNvPr id="7" name="Content Placeholder 2"/>
          <p:cNvSpPr txBox="1">
            <a:spLocks/>
          </p:cNvSpPr>
          <p:nvPr/>
        </p:nvSpPr>
        <p:spPr bwMode="auto">
          <a:xfrm>
            <a:off x="4786150" y="741802"/>
            <a:ext cx="2881978" cy="475622"/>
          </a:xfrm>
          <a:prstGeom prst="rect">
            <a:avLst/>
          </a:prstGeom>
          <a:ln/>
          <a:effectLst>
            <a:outerShdw blurRad="57150" dist="19050" dir="5400000" sx="1000" sy="1000" algn="ctr" rotWithShape="0">
              <a:srgbClr val="000000">
                <a:alpha val="63000"/>
              </a:srgbClr>
            </a:outerShdw>
          </a:effectLst>
          <a:extLst/>
        </p:spPr>
        <p:style>
          <a:lnRef idx="0">
            <a:schemeClr val="accent4"/>
          </a:lnRef>
          <a:fillRef idx="3">
            <a:schemeClr val="accent4"/>
          </a:fillRef>
          <a:effectRef idx="3">
            <a:schemeClr val="accent4"/>
          </a:effectRef>
          <a:fontRef idx="minor">
            <a:schemeClr val="lt1"/>
          </a:fontRef>
        </p:style>
        <p:txBody>
          <a:bodyPr tIns="27432" rtlCol="0" anchor="ctr"/>
          <a:lstStyle>
            <a:defPPr>
              <a:defRPr lang="en-US"/>
            </a:defPPr>
            <a:lvl1pPr algn="ctr">
              <a:defRPr sz="1050">
                <a:solidFill>
                  <a:schemeClr val="bg1"/>
                </a:solidFill>
                <a:latin typeface="Arial" charset="0"/>
                <a:ea typeface="Arial" charset="0"/>
                <a:cs typeface="Arial"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1200">
                <a:solidFill>
                  <a:prstClr val="white"/>
                </a:solidFill>
              </a:rPr>
              <a:t>But less than 5% of data center security budgets are spent on app security</a:t>
            </a:r>
          </a:p>
        </p:txBody>
      </p:sp>
      <p:sp>
        <p:nvSpPr>
          <p:cNvPr id="8" name="TextBox 7"/>
          <p:cNvSpPr txBox="1"/>
          <p:nvPr/>
        </p:nvSpPr>
        <p:spPr>
          <a:xfrm>
            <a:off x="1152069" y="4746597"/>
            <a:ext cx="1091966" cy="246221"/>
          </a:xfrm>
          <a:prstGeom prst="rect">
            <a:avLst/>
          </a:prstGeom>
          <a:noFill/>
        </p:spPr>
        <p:txBody>
          <a:bodyPr wrap="none" rtlCol="0">
            <a:spAutoFit/>
          </a:bodyPr>
          <a:lstStyle/>
          <a:p>
            <a:r>
              <a:rPr lang="en-US" sz="1000">
                <a:solidFill>
                  <a:prstClr val="white">
                    <a:lumMod val="65000"/>
                  </a:prstClr>
                </a:solidFill>
                <a:latin typeface="Arial" charset="0"/>
                <a:ea typeface="Arial" charset="0"/>
                <a:cs typeface="Arial" charset="0"/>
              </a:rPr>
              <a:t>Source: Verizon</a:t>
            </a:r>
          </a:p>
        </p:txBody>
      </p:sp>
      <p:sp>
        <p:nvSpPr>
          <p:cNvPr id="12" name="TextBox 11"/>
          <p:cNvSpPr txBox="1"/>
          <p:nvPr/>
        </p:nvSpPr>
        <p:spPr>
          <a:xfrm>
            <a:off x="4225013" y="1406797"/>
            <a:ext cx="1725601" cy="276999"/>
          </a:xfrm>
          <a:prstGeom prst="rect">
            <a:avLst/>
          </a:prstGeom>
          <a:noFill/>
        </p:spPr>
        <p:txBody>
          <a:bodyPr wrap="none" rtlCol="0">
            <a:spAutoFit/>
          </a:bodyPr>
          <a:lstStyle/>
          <a:p>
            <a:r>
              <a:rPr lang="en-US" sz="1200" b="1">
                <a:solidFill>
                  <a:prstClr val="white"/>
                </a:solidFill>
                <a:latin typeface="Arial" pitchFamily="34" charset="0"/>
                <a:cs typeface="Arial" pitchFamily="34" charset="0"/>
              </a:rPr>
              <a:t>UP 500% SINCE 2014</a:t>
            </a:r>
          </a:p>
        </p:txBody>
      </p:sp>
      <p:grpSp>
        <p:nvGrpSpPr>
          <p:cNvPr id="19" name="Group 18"/>
          <p:cNvGrpSpPr/>
          <p:nvPr/>
        </p:nvGrpSpPr>
        <p:grpSpPr>
          <a:xfrm>
            <a:off x="6709152" y="2209074"/>
            <a:ext cx="1828800" cy="1881356"/>
            <a:chOff x="4547177" y="2315404"/>
            <a:chExt cx="1828800" cy="1881356"/>
          </a:xfrm>
        </p:grpSpPr>
        <p:sp>
          <p:nvSpPr>
            <p:cNvPr id="16" name="Oval 15"/>
            <p:cNvSpPr/>
            <p:nvPr/>
          </p:nvSpPr>
          <p:spPr>
            <a:xfrm>
              <a:off x="4547177" y="2367960"/>
              <a:ext cx="1828800" cy="1828800"/>
            </a:xfrm>
            <a:prstGeom prst="ellipse">
              <a:avLst/>
            </a:prstGeom>
            <a:gradFill flip="none" rotWithShape="1">
              <a:gsLst>
                <a:gs pos="0">
                  <a:schemeClr val="bg1">
                    <a:lumMod val="50000"/>
                  </a:schemeClr>
                </a:gs>
                <a:gs pos="100000">
                  <a:schemeClr val="tx1">
                    <a:lumMod val="75000"/>
                    <a:lumOff val="25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sp>
          <p:nvSpPr>
            <p:cNvPr id="18" name="Triangle 17"/>
            <p:cNvSpPr/>
            <p:nvPr/>
          </p:nvSpPr>
          <p:spPr>
            <a:xfrm rot="10800000">
              <a:off x="5352266" y="2315404"/>
              <a:ext cx="218622" cy="950976"/>
            </a:xfrm>
            <a:prstGeom prst="triangle">
              <a:avLst/>
            </a:prstGeom>
            <a:solidFill>
              <a:srgbClr val="FF1A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sp>
          <p:nvSpPr>
            <p:cNvPr id="11" name="TextBox 10"/>
            <p:cNvSpPr txBox="1"/>
            <p:nvPr/>
          </p:nvSpPr>
          <p:spPr>
            <a:xfrm>
              <a:off x="4840904" y="3493480"/>
              <a:ext cx="1241343" cy="351339"/>
            </a:xfrm>
            <a:prstGeom prst="rect">
              <a:avLst/>
            </a:prstGeom>
            <a:noFill/>
          </p:spPr>
          <p:txBody>
            <a:bodyPr wrap="square" rtlCol="0">
              <a:spAutoFit/>
            </a:bodyPr>
            <a:lstStyle/>
            <a:p>
              <a:pPr algn="ctr"/>
              <a:r>
                <a:rPr lang="en-US" sz="1600" b="1">
                  <a:solidFill>
                    <a:prstClr val="white"/>
                  </a:solidFill>
                  <a:latin typeface="Arial" pitchFamily="34" charset="0"/>
                  <a:cs typeface="Arial" pitchFamily="34" charset="0"/>
                </a:rPr>
                <a:t>$23 to $1</a:t>
              </a:r>
            </a:p>
          </p:txBody>
        </p:sp>
      </p:grpSp>
      <p:cxnSp>
        <p:nvCxnSpPr>
          <p:cNvPr id="21" name="Straight Arrow Connector 20"/>
          <p:cNvCxnSpPr/>
          <p:nvPr/>
        </p:nvCxnSpPr>
        <p:spPr>
          <a:xfrm>
            <a:off x="7617444" y="1449349"/>
            <a:ext cx="0" cy="774497"/>
          </a:xfrm>
          <a:prstGeom prst="straightConnector1">
            <a:avLst/>
          </a:prstGeom>
          <a:ln w="889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648466" y="4580393"/>
            <a:ext cx="2275367" cy="340243"/>
          </a:xfrm>
          <a:prstGeom prst="rect">
            <a:avLst/>
          </a:prstGeom>
          <a:noFill/>
        </p:spPr>
        <p:txBody>
          <a:bodyPr wrap="square" rtlCol="0">
            <a:noAutofit/>
          </a:bodyPr>
          <a:lstStyle>
            <a:defPPr>
              <a:defRPr lang="en-US"/>
            </a:defPPr>
            <a:lvl1pPr algn="r">
              <a:defRPr sz="1200" b="1">
                <a:solidFill>
                  <a:schemeClr val="accent2">
                    <a:lumMod val="75000"/>
                  </a:schemeClr>
                </a:solidFill>
                <a:latin typeface="Arial" pitchFamily="34" charset="0"/>
                <a:cs typeface="Arial" pitchFamily="34" charset="0"/>
              </a:defRPr>
            </a:lvl1pPr>
          </a:lstStyle>
          <a:p>
            <a:r>
              <a:rPr lang="en-US" sz="1400" dirty="0">
                <a:solidFill>
                  <a:srgbClr val="FF7F14"/>
                </a:solidFill>
              </a:rPr>
              <a:t>Percentage of Breaches</a:t>
            </a:r>
          </a:p>
        </p:txBody>
      </p:sp>
      <p:grpSp>
        <p:nvGrpSpPr>
          <p:cNvPr id="29" name="Group 28"/>
          <p:cNvGrpSpPr/>
          <p:nvPr/>
        </p:nvGrpSpPr>
        <p:grpSpPr>
          <a:xfrm>
            <a:off x="3179128" y="4231751"/>
            <a:ext cx="4699609" cy="340243"/>
            <a:chOff x="3179128" y="4306185"/>
            <a:chExt cx="4699609" cy="340243"/>
          </a:xfrm>
        </p:grpSpPr>
        <p:sp>
          <p:nvSpPr>
            <p:cNvPr id="25" name="TextBox 24"/>
            <p:cNvSpPr txBox="1"/>
            <p:nvPr/>
          </p:nvSpPr>
          <p:spPr>
            <a:xfrm>
              <a:off x="3179128" y="4306185"/>
              <a:ext cx="510371" cy="340243"/>
            </a:xfrm>
            <a:prstGeom prst="rect">
              <a:avLst/>
            </a:prstGeom>
            <a:noFill/>
          </p:spPr>
          <p:txBody>
            <a:bodyPr wrap="square" rtlCol="0">
              <a:noAutofit/>
            </a:bodyPr>
            <a:lstStyle/>
            <a:p>
              <a:pPr algn="ctr"/>
              <a:r>
                <a:rPr lang="en-US" sz="1200">
                  <a:solidFill>
                    <a:srgbClr val="3C3C3C"/>
                  </a:solidFill>
                  <a:latin typeface="Arial" pitchFamily="34" charset="0"/>
                  <a:cs typeface="Arial" pitchFamily="34" charset="0"/>
                </a:rPr>
                <a:t>10%</a:t>
              </a:r>
            </a:p>
          </p:txBody>
        </p:sp>
        <p:sp>
          <p:nvSpPr>
            <p:cNvPr id="26" name="TextBox 25"/>
            <p:cNvSpPr txBox="1"/>
            <p:nvPr/>
          </p:nvSpPr>
          <p:spPr>
            <a:xfrm>
              <a:off x="4575541" y="4306185"/>
              <a:ext cx="510371" cy="340243"/>
            </a:xfrm>
            <a:prstGeom prst="rect">
              <a:avLst/>
            </a:prstGeom>
            <a:noFill/>
          </p:spPr>
          <p:txBody>
            <a:bodyPr wrap="square" rtlCol="0">
              <a:noAutofit/>
            </a:bodyPr>
            <a:lstStyle/>
            <a:p>
              <a:pPr algn="ctr"/>
              <a:r>
                <a:rPr lang="en-US" sz="1200">
                  <a:solidFill>
                    <a:srgbClr val="3C3C3C"/>
                  </a:solidFill>
                  <a:latin typeface="Arial" pitchFamily="34" charset="0"/>
                  <a:cs typeface="Arial" pitchFamily="34" charset="0"/>
                </a:rPr>
                <a:t>20%</a:t>
              </a:r>
            </a:p>
          </p:txBody>
        </p:sp>
        <p:sp>
          <p:nvSpPr>
            <p:cNvPr id="27" name="TextBox 26"/>
            <p:cNvSpPr txBox="1"/>
            <p:nvPr/>
          </p:nvSpPr>
          <p:spPr>
            <a:xfrm>
              <a:off x="5971954" y="4306185"/>
              <a:ext cx="510371" cy="340243"/>
            </a:xfrm>
            <a:prstGeom prst="rect">
              <a:avLst/>
            </a:prstGeom>
            <a:noFill/>
          </p:spPr>
          <p:txBody>
            <a:bodyPr wrap="square" rtlCol="0">
              <a:noAutofit/>
            </a:bodyPr>
            <a:lstStyle/>
            <a:p>
              <a:pPr algn="ctr"/>
              <a:r>
                <a:rPr lang="en-US" sz="1200">
                  <a:solidFill>
                    <a:srgbClr val="3C3C3C"/>
                  </a:solidFill>
                  <a:latin typeface="Arial" pitchFamily="34" charset="0"/>
                  <a:cs typeface="Arial" pitchFamily="34" charset="0"/>
                </a:rPr>
                <a:t>30%</a:t>
              </a:r>
            </a:p>
          </p:txBody>
        </p:sp>
        <p:sp>
          <p:nvSpPr>
            <p:cNvPr id="28" name="TextBox 27"/>
            <p:cNvSpPr txBox="1"/>
            <p:nvPr/>
          </p:nvSpPr>
          <p:spPr>
            <a:xfrm>
              <a:off x="7368366" y="4306185"/>
              <a:ext cx="510371" cy="340243"/>
            </a:xfrm>
            <a:prstGeom prst="rect">
              <a:avLst/>
            </a:prstGeom>
            <a:noFill/>
          </p:spPr>
          <p:txBody>
            <a:bodyPr wrap="square" rtlCol="0">
              <a:noAutofit/>
            </a:bodyPr>
            <a:lstStyle/>
            <a:p>
              <a:pPr algn="ctr"/>
              <a:r>
                <a:rPr lang="en-US" sz="1200">
                  <a:solidFill>
                    <a:srgbClr val="3C3C3C"/>
                  </a:solidFill>
                  <a:latin typeface="Arial" pitchFamily="34" charset="0"/>
                  <a:cs typeface="Arial" pitchFamily="34" charset="0"/>
                </a:rPr>
                <a:t>40%</a:t>
              </a:r>
            </a:p>
          </p:txBody>
        </p:sp>
      </p:grpSp>
      <p:cxnSp>
        <p:nvCxnSpPr>
          <p:cNvPr id="31" name="Straight Connector 30"/>
          <p:cNvCxnSpPr/>
          <p:nvPr/>
        </p:nvCxnSpPr>
        <p:spPr>
          <a:xfrm>
            <a:off x="2273739" y="4178589"/>
            <a:ext cx="5668796"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003855" y="3834314"/>
            <a:ext cx="1091966" cy="246221"/>
          </a:xfrm>
          <a:prstGeom prst="rect">
            <a:avLst/>
          </a:prstGeom>
          <a:noFill/>
        </p:spPr>
        <p:txBody>
          <a:bodyPr wrap="none" rtlCol="0">
            <a:spAutoFit/>
          </a:bodyPr>
          <a:lstStyle/>
          <a:p>
            <a:r>
              <a:rPr lang="en-US" sz="1000">
                <a:solidFill>
                  <a:prstClr val="white">
                    <a:lumMod val="65000"/>
                  </a:prstClr>
                </a:solidFill>
                <a:latin typeface="Arial" charset="0"/>
                <a:ea typeface="Arial" charset="0"/>
                <a:cs typeface="Arial" charset="0"/>
              </a:rPr>
              <a:t>Source: Gartner</a:t>
            </a:r>
          </a:p>
        </p:txBody>
      </p:sp>
      <p:sp>
        <p:nvSpPr>
          <p:cNvPr id="34" name="Rectangle 33"/>
          <p:cNvSpPr/>
          <p:nvPr/>
        </p:nvSpPr>
        <p:spPr>
          <a:xfrm>
            <a:off x="655717" y="1218091"/>
            <a:ext cx="1540090" cy="4807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sp>
        <p:nvSpPr>
          <p:cNvPr id="33" name="TextBox 32"/>
          <p:cNvSpPr txBox="1"/>
          <p:nvPr/>
        </p:nvSpPr>
        <p:spPr>
          <a:xfrm>
            <a:off x="218569" y="1386639"/>
            <a:ext cx="2025466" cy="340243"/>
          </a:xfrm>
          <a:prstGeom prst="rect">
            <a:avLst/>
          </a:prstGeom>
          <a:noFill/>
        </p:spPr>
        <p:txBody>
          <a:bodyPr wrap="square" rtlCol="0">
            <a:noAutofit/>
          </a:bodyPr>
          <a:lstStyle/>
          <a:p>
            <a:pPr algn="r"/>
            <a:r>
              <a:rPr lang="en-US" b="1" dirty="0">
                <a:solidFill>
                  <a:srgbClr val="FF0000"/>
                </a:solidFill>
                <a:latin typeface="Arial" pitchFamily="34" charset="0"/>
                <a:cs typeface="Arial" pitchFamily="34" charset="0"/>
              </a:rPr>
              <a:t>Web App Attacks</a:t>
            </a:r>
          </a:p>
        </p:txBody>
      </p:sp>
      <p:cxnSp>
        <p:nvCxnSpPr>
          <p:cNvPr id="23" name="Straight Connector 22"/>
          <p:cNvCxnSpPr/>
          <p:nvPr/>
        </p:nvCxnSpPr>
        <p:spPr>
          <a:xfrm>
            <a:off x="2540566" y="1427856"/>
            <a:ext cx="0" cy="232978"/>
          </a:xfrm>
          <a:prstGeom prst="line">
            <a:avLst/>
          </a:prstGeom>
          <a:ln w="76200">
            <a:solidFill>
              <a:srgbClr val="FF7F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193732" y="2253733"/>
            <a:ext cx="0" cy="232978"/>
          </a:xfrm>
          <a:prstGeom prst="line">
            <a:avLst/>
          </a:prstGeom>
          <a:ln w="28575">
            <a:solidFill>
              <a:srgbClr val="FF7F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961708" y="2479037"/>
            <a:ext cx="0" cy="232978"/>
          </a:xfrm>
          <a:prstGeom prst="line">
            <a:avLst/>
          </a:prstGeom>
          <a:ln w="28575">
            <a:solidFill>
              <a:srgbClr val="FF7F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764627" y="2736637"/>
            <a:ext cx="0" cy="232978"/>
          </a:xfrm>
          <a:prstGeom prst="line">
            <a:avLst/>
          </a:prstGeom>
          <a:ln w="28575">
            <a:solidFill>
              <a:srgbClr val="FF7F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038486" y="3525398"/>
            <a:ext cx="0" cy="232978"/>
          </a:xfrm>
          <a:prstGeom prst="line">
            <a:avLst/>
          </a:prstGeom>
          <a:ln w="28575">
            <a:solidFill>
              <a:srgbClr val="FF7F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359145" y="3093888"/>
            <a:ext cx="0" cy="232978"/>
          </a:xfrm>
          <a:prstGeom prst="line">
            <a:avLst/>
          </a:prstGeom>
          <a:ln w="28575">
            <a:solidFill>
              <a:srgbClr val="FF7F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347108" y="2801724"/>
            <a:ext cx="0" cy="232978"/>
          </a:xfrm>
          <a:prstGeom prst="line">
            <a:avLst/>
          </a:prstGeom>
          <a:ln w="28575">
            <a:solidFill>
              <a:srgbClr val="FF7F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930529" y="1966610"/>
            <a:ext cx="0" cy="232978"/>
          </a:xfrm>
          <a:prstGeom prst="line">
            <a:avLst/>
          </a:prstGeom>
          <a:ln w="28575">
            <a:solidFill>
              <a:srgbClr val="FF7F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085047" y="1697324"/>
            <a:ext cx="0" cy="232978"/>
          </a:xfrm>
          <a:prstGeom prst="line">
            <a:avLst/>
          </a:prstGeom>
          <a:ln w="28575">
            <a:solidFill>
              <a:srgbClr val="FF7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55749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219075" y="2145079"/>
            <a:ext cx="9124950" cy="730250"/>
          </a:xfrm>
        </p:spPr>
        <p:txBody>
          <a:bodyPr/>
          <a:lstStyle/>
          <a:p>
            <a:r>
              <a:rPr lang="en-US" dirty="0" smtClean="0"/>
              <a:t>ALERT LOGIC overview</a:t>
            </a:r>
            <a:endParaRPr lang="en-US" dirty="0"/>
          </a:p>
        </p:txBody>
      </p:sp>
    </p:spTree>
    <p:extLst>
      <p:ext uri="{BB962C8B-B14F-4D97-AF65-F5344CB8AC3E}">
        <p14:creationId xmlns:p14="http://schemas.microsoft.com/office/powerpoint/2010/main" val="7012383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protect cloud workloads &amp; web applications</a:t>
            </a:r>
          </a:p>
        </p:txBody>
      </p:sp>
      <p:sp>
        <p:nvSpPr>
          <p:cNvPr id="3" name="Content Placeholder 2"/>
          <p:cNvSpPr>
            <a:spLocks noGrp="1"/>
          </p:cNvSpPr>
          <p:nvPr>
            <p:ph idx="1"/>
          </p:nvPr>
        </p:nvSpPr>
        <p:spPr/>
        <p:txBody>
          <a:bodyPr/>
          <a:lstStyle/>
          <a:p>
            <a:pPr marL="0" indent="0">
              <a:buNone/>
            </a:pPr>
            <a:r>
              <a:rPr lang="en-US" sz="1800" b="1" dirty="0">
                <a:solidFill>
                  <a:schemeClr val="tx1"/>
                </a:solidFill>
                <a:latin typeface="Arial" charset="0"/>
                <a:ea typeface="Arial" charset="0"/>
                <a:cs typeface="Arial" charset="0"/>
              </a:rPr>
              <a:t>FULLY-MANAGED SECURITY, DELIVERED AS A SERVICE</a:t>
            </a:r>
          </a:p>
          <a:p>
            <a:endParaRPr lang="en-US" dirty="0"/>
          </a:p>
        </p:txBody>
      </p:sp>
      <p:sp>
        <p:nvSpPr>
          <p:cNvPr id="5" name="TextBox 4"/>
          <p:cNvSpPr txBox="1"/>
          <p:nvPr/>
        </p:nvSpPr>
        <p:spPr>
          <a:xfrm>
            <a:off x="651837" y="1414904"/>
            <a:ext cx="5039079" cy="2767620"/>
          </a:xfrm>
          <a:custGeom>
            <a:avLst/>
            <a:gdLst>
              <a:gd name="connsiteX0" fmla="*/ 0 w 5039079"/>
              <a:gd name="connsiteY0" fmla="*/ 0 h 2301226"/>
              <a:gd name="connsiteX1" fmla="*/ 4199920 w 5039079"/>
              <a:gd name="connsiteY1" fmla="*/ 0 h 2301226"/>
              <a:gd name="connsiteX2" fmla="*/ 4199920 w 5039079"/>
              <a:gd name="connsiteY2" fmla="*/ 13513 h 2301226"/>
              <a:gd name="connsiteX3" fmla="*/ 5039079 w 5039079"/>
              <a:gd name="connsiteY3" fmla="*/ 1157370 h 2301226"/>
              <a:gd name="connsiteX4" fmla="*/ 4199920 w 5039079"/>
              <a:gd name="connsiteY4" fmla="*/ 2301226 h 2301226"/>
              <a:gd name="connsiteX5" fmla="*/ 4199920 w 5039079"/>
              <a:gd name="connsiteY5" fmla="*/ 2287714 h 2301226"/>
              <a:gd name="connsiteX6" fmla="*/ 0 w 5039079"/>
              <a:gd name="connsiteY6" fmla="*/ 2287714 h 230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39079" h="2301226">
                <a:moveTo>
                  <a:pt x="0" y="0"/>
                </a:moveTo>
                <a:lnTo>
                  <a:pt x="4199920" y="0"/>
                </a:lnTo>
                <a:lnTo>
                  <a:pt x="4199920" y="13513"/>
                </a:lnTo>
                <a:lnTo>
                  <a:pt x="5039079" y="1157370"/>
                </a:lnTo>
                <a:lnTo>
                  <a:pt x="4199920" y="2301226"/>
                </a:lnTo>
                <a:lnTo>
                  <a:pt x="4199920" y="2287714"/>
                </a:lnTo>
                <a:lnTo>
                  <a:pt x="0" y="2287714"/>
                </a:lnTo>
                <a:close/>
              </a:path>
            </a:pathLst>
          </a:custGeom>
          <a:gradFill flip="none" rotWithShape="1">
            <a:gsLst>
              <a:gs pos="0">
                <a:srgbClr val="F87500"/>
              </a:gs>
              <a:gs pos="100000">
                <a:srgbClr val="FF59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defPPr>
              <a:defRPr lang="en-US"/>
            </a:defPPr>
            <a:lvl1pPr algn="ctr">
              <a:defRPr>
                <a:solidFill>
                  <a:schemeClr val="tx1"/>
                </a:solidFill>
              </a:defRPr>
            </a:lvl1pPr>
          </a:lstStyle>
          <a:p>
            <a:pPr marL="342900" indent="-342900" algn="l">
              <a:lnSpc>
                <a:spcPct val="150000"/>
              </a:lnSpc>
              <a:buFont typeface="Arial" charset="0"/>
              <a:buChar char="•"/>
            </a:pPr>
            <a:r>
              <a:rPr lang="en-US" sz="2000" dirty="0" smtClean="0">
                <a:solidFill>
                  <a:srgbClr val="FFFFFF"/>
                </a:solidFill>
                <a:latin typeface="Arial" charset="0"/>
                <a:ea typeface="Arial" charset="0"/>
                <a:cs typeface="Arial" charset="0"/>
              </a:rPr>
              <a:t>Full-stack security</a:t>
            </a:r>
          </a:p>
          <a:p>
            <a:pPr marL="342900" indent="-342900" algn="l">
              <a:lnSpc>
                <a:spcPct val="150000"/>
              </a:lnSpc>
              <a:buFont typeface="Arial" charset="0"/>
              <a:buChar char="•"/>
            </a:pPr>
            <a:r>
              <a:rPr lang="en-US" sz="2000" dirty="0" smtClean="0">
                <a:solidFill>
                  <a:srgbClr val="FFFFFF"/>
                </a:solidFill>
                <a:latin typeface="Arial" charset="0"/>
                <a:ea typeface="Arial" charset="0"/>
                <a:cs typeface="Arial" charset="0"/>
              </a:rPr>
              <a:t>Integrated analytics &amp; experts</a:t>
            </a:r>
          </a:p>
          <a:p>
            <a:pPr marL="342900" indent="-342900" algn="l">
              <a:lnSpc>
                <a:spcPct val="150000"/>
              </a:lnSpc>
              <a:buFont typeface="Arial" charset="0"/>
              <a:buChar char="•"/>
            </a:pPr>
            <a:r>
              <a:rPr lang="en-US" sz="2000" dirty="0" smtClean="0">
                <a:solidFill>
                  <a:srgbClr val="FFFFFF"/>
                </a:solidFill>
                <a:latin typeface="Arial" charset="0"/>
                <a:ea typeface="Arial" charset="0"/>
                <a:cs typeface="Arial" charset="0"/>
              </a:rPr>
              <a:t>Built for cloud</a:t>
            </a:r>
          </a:p>
          <a:p>
            <a:pPr marL="342900" indent="-342900" algn="l">
              <a:lnSpc>
                <a:spcPct val="150000"/>
              </a:lnSpc>
              <a:buFont typeface="Arial" charset="0"/>
              <a:buChar char="•"/>
            </a:pPr>
            <a:r>
              <a:rPr lang="en-US" sz="2000" dirty="0" smtClean="0">
                <a:solidFill>
                  <a:srgbClr val="FFFFFF"/>
                </a:solidFill>
                <a:latin typeface="Arial" charset="0"/>
                <a:ea typeface="Arial" charset="0"/>
                <a:cs typeface="Arial" charset="0"/>
              </a:rPr>
              <a:t>Cost-effective outcomes</a:t>
            </a:r>
            <a:endParaRPr lang="en-US" sz="2000" dirty="0">
              <a:solidFill>
                <a:srgbClr val="FFFFFF"/>
              </a:solidFill>
              <a:latin typeface="Arial" charset="0"/>
              <a:ea typeface="Arial" charset="0"/>
              <a:cs typeface="Arial" charset="0"/>
            </a:endParaRP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84844" y="4439238"/>
            <a:ext cx="519357" cy="429768"/>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0940" y="4401623"/>
            <a:ext cx="967809" cy="363896"/>
          </a:xfrm>
          <a:prstGeom prst="rect">
            <a:avLst/>
          </a:prstGeom>
        </p:spPr>
      </p:pic>
      <p:pic>
        <p:nvPicPr>
          <p:cNvPr id="8" name="Picture 7"/>
          <p:cNvPicPr>
            <a:picLocks noChangeAspect="1"/>
          </p:cNvPicPr>
          <p:nvPr/>
        </p:nvPicPr>
        <p:blipFill>
          <a:blip r:embed="rId4">
            <a:duotone>
              <a:schemeClr val="accent1">
                <a:shade val="45000"/>
                <a:satMod val="135000"/>
              </a:schemeClr>
              <a:prstClr val="white"/>
            </a:duotone>
          </a:blip>
          <a:stretch>
            <a:fillRect/>
          </a:stretch>
        </p:blipFill>
        <p:spPr>
          <a:xfrm>
            <a:off x="5826016" y="1414904"/>
            <a:ext cx="2791783" cy="2767620"/>
          </a:xfrm>
          <a:prstGeom prst="rect">
            <a:avLst/>
          </a:prstGeom>
          <a:noFill/>
          <a:ln>
            <a:noFill/>
          </a:ln>
        </p:spPr>
      </p:pic>
      <p:sp>
        <p:nvSpPr>
          <p:cNvPr id="9" name="TextBox 8"/>
          <p:cNvSpPr txBox="1"/>
          <p:nvPr/>
        </p:nvSpPr>
        <p:spPr>
          <a:xfrm>
            <a:off x="6126327" y="1452960"/>
            <a:ext cx="797400" cy="274475"/>
          </a:xfrm>
          <a:prstGeom prst="rect">
            <a:avLst/>
          </a:prstGeom>
          <a:noFill/>
        </p:spPr>
        <p:txBody>
          <a:bodyPr wrap="none" rtlCol="0">
            <a:noAutofit/>
          </a:bodyPr>
          <a:lstStyle>
            <a:defPPr>
              <a:defRPr lang="en-US"/>
            </a:defPPr>
            <a:lvl1pPr>
              <a:defRPr sz="1050" b="1">
                <a:solidFill>
                  <a:schemeClr val="tx2"/>
                </a:solidFill>
              </a:defRPr>
            </a:lvl1pPr>
          </a:lstStyle>
          <a:p>
            <a:pPr algn="ctr"/>
            <a:r>
              <a:rPr lang="en-US" sz="1600" dirty="0">
                <a:solidFill>
                  <a:srgbClr val="3C3C3C"/>
                </a:solidFill>
                <a:latin typeface="Arial" charset="0"/>
                <a:ea typeface="Arial" charset="0"/>
                <a:cs typeface="Arial" charset="0"/>
              </a:rPr>
              <a:t>ASSESS</a:t>
            </a:r>
          </a:p>
        </p:txBody>
      </p:sp>
      <p:sp>
        <p:nvSpPr>
          <p:cNvPr id="10" name="TextBox 9"/>
          <p:cNvSpPr txBox="1"/>
          <p:nvPr/>
        </p:nvSpPr>
        <p:spPr>
          <a:xfrm>
            <a:off x="6202019" y="3784803"/>
            <a:ext cx="723989" cy="274475"/>
          </a:xfrm>
          <a:prstGeom prst="rect">
            <a:avLst/>
          </a:prstGeom>
          <a:noFill/>
        </p:spPr>
        <p:txBody>
          <a:bodyPr wrap="none" rtlCol="0">
            <a:noAutofit/>
          </a:bodyPr>
          <a:lstStyle>
            <a:defPPr>
              <a:defRPr lang="en-US"/>
            </a:defPPr>
            <a:lvl1pPr>
              <a:defRPr sz="1050" b="1">
                <a:solidFill>
                  <a:schemeClr val="tx2"/>
                </a:solidFill>
              </a:defRPr>
            </a:lvl1pPr>
          </a:lstStyle>
          <a:p>
            <a:pPr algn="ctr"/>
            <a:r>
              <a:rPr lang="en-US" sz="1600" dirty="0" smtClean="0">
                <a:solidFill>
                  <a:srgbClr val="3C3C3C"/>
                </a:solidFill>
                <a:latin typeface="Arial" charset="0"/>
                <a:ea typeface="Arial" charset="0"/>
                <a:cs typeface="Arial" charset="0"/>
              </a:rPr>
              <a:t>BLOCK</a:t>
            </a:r>
            <a:endParaRPr lang="en-US" sz="1600" dirty="0">
              <a:solidFill>
                <a:srgbClr val="3C3C3C"/>
              </a:solidFill>
              <a:latin typeface="Arial" charset="0"/>
              <a:ea typeface="Arial" charset="0"/>
              <a:cs typeface="Arial" charset="0"/>
            </a:endParaRPr>
          </a:p>
        </p:txBody>
      </p:sp>
      <p:sp>
        <p:nvSpPr>
          <p:cNvPr id="11" name="TextBox 10"/>
          <p:cNvSpPr txBox="1"/>
          <p:nvPr/>
        </p:nvSpPr>
        <p:spPr>
          <a:xfrm>
            <a:off x="7515314" y="3784803"/>
            <a:ext cx="828863" cy="274475"/>
          </a:xfrm>
          <a:prstGeom prst="rect">
            <a:avLst/>
          </a:prstGeom>
          <a:noFill/>
        </p:spPr>
        <p:txBody>
          <a:bodyPr wrap="none" rtlCol="0">
            <a:noAutofit/>
          </a:bodyPr>
          <a:lstStyle>
            <a:defPPr>
              <a:defRPr lang="en-US"/>
            </a:defPPr>
            <a:lvl1pPr>
              <a:defRPr sz="1050" b="1">
                <a:solidFill>
                  <a:schemeClr val="tx2"/>
                </a:solidFill>
              </a:defRPr>
            </a:lvl1pPr>
          </a:lstStyle>
          <a:p>
            <a:pPr algn="ctr"/>
            <a:r>
              <a:rPr lang="en-US" sz="1600" dirty="0">
                <a:solidFill>
                  <a:srgbClr val="3C3C3C"/>
                </a:solidFill>
                <a:latin typeface="Arial" charset="0"/>
                <a:ea typeface="Arial" charset="0"/>
                <a:cs typeface="Arial" charset="0"/>
              </a:rPr>
              <a:t>COMPLY</a:t>
            </a:r>
          </a:p>
        </p:txBody>
      </p:sp>
      <p:sp>
        <p:nvSpPr>
          <p:cNvPr id="12" name="TextBox 11"/>
          <p:cNvSpPr txBox="1"/>
          <p:nvPr/>
        </p:nvSpPr>
        <p:spPr>
          <a:xfrm>
            <a:off x="7452783" y="1452960"/>
            <a:ext cx="788662" cy="274475"/>
          </a:xfrm>
          <a:prstGeom prst="rect">
            <a:avLst/>
          </a:prstGeom>
          <a:noFill/>
        </p:spPr>
        <p:txBody>
          <a:bodyPr wrap="none" rtlCol="0">
            <a:noAutofit/>
          </a:bodyPr>
          <a:lstStyle>
            <a:defPPr>
              <a:defRPr lang="en-US"/>
            </a:defPPr>
            <a:lvl1pPr>
              <a:defRPr sz="1050" b="1">
                <a:solidFill>
                  <a:schemeClr val="tx2"/>
                </a:solidFill>
              </a:defRPr>
            </a:lvl1pPr>
          </a:lstStyle>
          <a:p>
            <a:pPr algn="ctr"/>
            <a:r>
              <a:rPr lang="en-US" sz="1600" dirty="0">
                <a:solidFill>
                  <a:srgbClr val="3C3C3C"/>
                </a:solidFill>
                <a:latin typeface="Arial" charset="0"/>
                <a:ea typeface="Arial" charset="0"/>
                <a:cs typeface="Arial" charset="0"/>
              </a:rPr>
              <a:t>DETECT</a:t>
            </a:r>
          </a:p>
        </p:txBody>
      </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06503" y="4418134"/>
            <a:ext cx="1413730" cy="492525"/>
          </a:xfrm>
          <a:prstGeom prst="rect">
            <a:avLst/>
          </a:prstGeom>
        </p:spPr>
      </p:pic>
      <p:pic>
        <p:nvPicPr>
          <p:cNvPr id="14" name="Picture 1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16374" y="4435635"/>
            <a:ext cx="1179628" cy="395235"/>
          </a:xfrm>
          <a:prstGeom prst="rect">
            <a:avLst/>
          </a:prstGeom>
        </p:spPr>
      </p:pic>
      <p:sp>
        <p:nvSpPr>
          <p:cNvPr id="15" name="Rectangle 14"/>
          <p:cNvSpPr/>
          <p:nvPr/>
        </p:nvSpPr>
        <p:spPr>
          <a:xfrm>
            <a:off x="297457" y="2612783"/>
            <a:ext cx="7845552" cy="52219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smtClean="0">
              <a:solidFill>
                <a:schemeClr val="tx1"/>
              </a:solidFill>
              <a:latin typeface="Arial" charset="0"/>
              <a:ea typeface="Arial" charset="0"/>
              <a:cs typeface="Arial" charset="0"/>
            </a:endParaRPr>
          </a:p>
        </p:txBody>
      </p:sp>
      <p:pic>
        <p:nvPicPr>
          <p:cNvPr id="16" name="Picture 15"/>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184970" y="3108807"/>
            <a:ext cx="708356" cy="708356"/>
          </a:xfrm>
          <a:prstGeom prst="rect">
            <a:avLst/>
          </a:prstGeom>
        </p:spPr>
      </p:pic>
      <p:grpSp>
        <p:nvGrpSpPr>
          <p:cNvPr id="17" name="Group 16"/>
          <p:cNvGrpSpPr/>
          <p:nvPr/>
        </p:nvGrpSpPr>
        <p:grpSpPr>
          <a:xfrm>
            <a:off x="6309008" y="4435635"/>
            <a:ext cx="1002548" cy="503476"/>
            <a:chOff x="6309008" y="4435635"/>
            <a:chExt cx="1002548" cy="503476"/>
          </a:xfrm>
        </p:grpSpPr>
        <p:sp>
          <p:nvSpPr>
            <p:cNvPr id="18" name="TextBox 17"/>
            <p:cNvSpPr txBox="1"/>
            <p:nvPr/>
          </p:nvSpPr>
          <p:spPr>
            <a:xfrm>
              <a:off x="6703697" y="4473403"/>
              <a:ext cx="607859" cy="430887"/>
            </a:xfrm>
            <a:prstGeom prst="rect">
              <a:avLst/>
            </a:prstGeom>
            <a:noFill/>
          </p:spPr>
          <p:txBody>
            <a:bodyPr wrap="none" rtlCol="0">
              <a:spAutoFit/>
            </a:bodyPr>
            <a:lstStyle/>
            <a:p>
              <a:r>
                <a:rPr lang="en-US" sz="1100" dirty="0" smtClean="0">
                  <a:solidFill>
                    <a:schemeClr val="tx1">
                      <a:lumMod val="75000"/>
                      <a:lumOff val="25000"/>
                    </a:schemeClr>
                  </a:solidFill>
                  <a:latin typeface="Arial" charset="0"/>
                  <a:ea typeface="Arial" charset="0"/>
                  <a:cs typeface="Arial" charset="0"/>
                </a:rPr>
                <a:t>Data </a:t>
              </a:r>
              <a:r>
                <a:rPr lang="en-US" sz="1100" smtClean="0">
                  <a:solidFill>
                    <a:schemeClr val="tx1">
                      <a:lumMod val="75000"/>
                      <a:lumOff val="25000"/>
                    </a:schemeClr>
                  </a:solidFill>
                  <a:latin typeface="Arial" charset="0"/>
                  <a:ea typeface="Arial" charset="0"/>
                  <a:cs typeface="Arial" charset="0"/>
                </a:rPr>
                <a:t/>
              </a:r>
              <a:br>
                <a:rPr lang="en-US" sz="1100" smtClean="0">
                  <a:solidFill>
                    <a:schemeClr val="tx1">
                      <a:lumMod val="75000"/>
                      <a:lumOff val="25000"/>
                    </a:schemeClr>
                  </a:solidFill>
                  <a:latin typeface="Arial" charset="0"/>
                  <a:ea typeface="Arial" charset="0"/>
                  <a:cs typeface="Arial" charset="0"/>
                </a:rPr>
              </a:br>
              <a:r>
                <a:rPr lang="en-US" sz="1100" smtClean="0">
                  <a:solidFill>
                    <a:schemeClr val="tx1">
                      <a:lumMod val="75000"/>
                      <a:lumOff val="25000"/>
                    </a:schemeClr>
                  </a:solidFill>
                  <a:latin typeface="Arial" charset="0"/>
                  <a:ea typeface="Arial" charset="0"/>
                  <a:cs typeface="Arial" charset="0"/>
                </a:rPr>
                <a:t>Center</a:t>
              </a:r>
              <a:endParaRPr lang="en-US" sz="1100" dirty="0">
                <a:solidFill>
                  <a:schemeClr val="tx1">
                    <a:lumMod val="75000"/>
                    <a:lumOff val="25000"/>
                  </a:schemeClr>
                </a:solidFill>
                <a:latin typeface="Arial" charset="0"/>
                <a:ea typeface="Arial" charset="0"/>
                <a:cs typeface="Arial" charset="0"/>
              </a:endParaRPr>
            </a:p>
          </p:txBody>
        </p:sp>
        <p:pic>
          <p:nvPicPr>
            <p:cNvPr id="19" name="Picture 9231" descr="Network_Home.pdf"/>
            <p:cNvPicPr>
              <a:picLocks noChangeAspect="1"/>
            </p:cNvPicPr>
            <p:nvPr/>
          </p:nvPicPr>
          <p:blipFill>
            <a:blip r:embed="rId8">
              <a:extLst>
                <a:ext uri="{28A0092B-C50C-407E-A947-70E740481C1C}">
                  <a14:useLocalDpi xmlns:a14="http://schemas.microsoft.com/office/drawing/2010/main"/>
                </a:ext>
              </a:extLst>
            </a:blip>
            <a:srcRect/>
            <a:stretch>
              <a:fillRect/>
            </a:stretch>
          </p:blipFill>
          <p:spPr bwMode="auto">
            <a:xfrm>
              <a:off x="6309008" y="4435635"/>
              <a:ext cx="506800" cy="503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0" name="Picture 19"/>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7515313" y="3002236"/>
            <a:ext cx="828864" cy="828864"/>
          </a:xfrm>
          <a:prstGeom prst="rect">
            <a:avLst/>
          </a:prstGeom>
        </p:spPr>
      </p:pic>
      <p:grpSp>
        <p:nvGrpSpPr>
          <p:cNvPr id="21" name="Group 20"/>
          <p:cNvGrpSpPr/>
          <p:nvPr/>
        </p:nvGrpSpPr>
        <p:grpSpPr>
          <a:xfrm>
            <a:off x="5119668" y="4452444"/>
            <a:ext cx="1044117" cy="469858"/>
            <a:chOff x="5119668" y="4452444"/>
            <a:chExt cx="1044117" cy="469858"/>
          </a:xfrm>
        </p:grpSpPr>
        <p:sp>
          <p:nvSpPr>
            <p:cNvPr id="22" name="TextBox 21"/>
            <p:cNvSpPr txBox="1"/>
            <p:nvPr/>
          </p:nvSpPr>
          <p:spPr>
            <a:xfrm>
              <a:off x="5499821" y="4523317"/>
              <a:ext cx="663964" cy="261610"/>
            </a:xfrm>
            <a:prstGeom prst="rect">
              <a:avLst/>
            </a:prstGeom>
            <a:noFill/>
          </p:spPr>
          <p:txBody>
            <a:bodyPr wrap="none" rtlCol="0">
              <a:spAutoFit/>
            </a:bodyPr>
            <a:lstStyle/>
            <a:p>
              <a:r>
                <a:rPr lang="en-US" sz="1100" dirty="0" smtClean="0">
                  <a:solidFill>
                    <a:schemeClr val="tx1">
                      <a:lumMod val="75000"/>
                      <a:lumOff val="25000"/>
                    </a:schemeClr>
                  </a:solidFill>
                  <a:latin typeface="Arial" charset="0"/>
                  <a:ea typeface="Arial" charset="0"/>
                  <a:cs typeface="Arial" charset="0"/>
                </a:rPr>
                <a:t>Hosting</a:t>
              </a:r>
              <a:endParaRPr lang="en-US" sz="1100" dirty="0">
                <a:solidFill>
                  <a:schemeClr val="tx1">
                    <a:lumMod val="75000"/>
                    <a:lumOff val="25000"/>
                  </a:schemeClr>
                </a:solidFill>
                <a:latin typeface="Arial" charset="0"/>
                <a:ea typeface="Arial" charset="0"/>
                <a:cs typeface="Arial" charset="0"/>
              </a:endParaRPr>
            </a:p>
          </p:txBody>
        </p:sp>
        <p:pic>
          <p:nvPicPr>
            <p:cNvPr id="23" name="Picture 22"/>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119668" y="4452444"/>
              <a:ext cx="469860" cy="469858"/>
            </a:xfrm>
            <a:prstGeom prst="rect">
              <a:avLst/>
            </a:prstGeom>
          </p:spPr>
        </p:pic>
      </p:grpSp>
      <p:pic>
        <p:nvPicPr>
          <p:cNvPr id="24" name="Picture 23"/>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7511184" y="1854966"/>
            <a:ext cx="671860" cy="562704"/>
          </a:xfrm>
          <a:prstGeom prst="rect">
            <a:avLst/>
          </a:prstGeom>
        </p:spPr>
      </p:pic>
      <p:pic>
        <p:nvPicPr>
          <p:cNvPr id="25" name="Picture 24"/>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126327" y="1714010"/>
            <a:ext cx="856140" cy="856140"/>
          </a:xfrm>
          <a:prstGeom prst="rect">
            <a:avLst/>
          </a:prstGeom>
        </p:spPr>
      </p:pic>
    </p:spTree>
    <p:extLst>
      <p:ext uri="{BB962C8B-B14F-4D97-AF65-F5344CB8AC3E}">
        <p14:creationId xmlns:p14="http://schemas.microsoft.com/office/powerpoint/2010/main" val="20770258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a:t>
            </a:r>
            <a:r>
              <a:rPr lang="en-US" dirty="0" smtClean="0"/>
              <a:t>adoption </a:t>
            </a:r>
            <a:r>
              <a:rPr lang="en-US" dirty="0"/>
              <a:t>and </a:t>
            </a:r>
            <a:r>
              <a:rPr lang="en-US" dirty="0" smtClean="0"/>
              <a:t>trends</a:t>
            </a:r>
            <a:endParaRPr lang="en-US" dirty="0"/>
          </a:p>
        </p:txBody>
      </p:sp>
      <p:sp>
        <p:nvSpPr>
          <p:cNvPr id="3" name="Content Placeholder 2"/>
          <p:cNvSpPr>
            <a:spLocks noGrp="1"/>
          </p:cNvSpPr>
          <p:nvPr>
            <p:ph idx="1"/>
          </p:nvPr>
        </p:nvSpPr>
        <p:spPr>
          <a:xfrm>
            <a:off x="461594" y="928359"/>
            <a:ext cx="5776316" cy="3558209"/>
          </a:xfrm>
        </p:spPr>
        <p:txBody>
          <a:bodyPr>
            <a:normAutofit fontScale="85000" lnSpcReduction="10000"/>
          </a:bodyPr>
          <a:lstStyle/>
          <a:p>
            <a:pPr>
              <a:buClr>
                <a:srgbClr val="FF7F00"/>
              </a:buClr>
            </a:pPr>
            <a:r>
              <a:rPr lang="en-US" sz="2400" dirty="0"/>
              <a:t>2015 &gt; 2016 growth of 17.2% ($</a:t>
            </a:r>
            <a:r>
              <a:rPr lang="en-US" sz="2400" dirty="0" smtClean="0"/>
              <a:t>178B </a:t>
            </a:r>
            <a:r>
              <a:rPr lang="en-US" sz="2400" dirty="0"/>
              <a:t>to </a:t>
            </a:r>
            <a:r>
              <a:rPr lang="en-US" sz="2400" dirty="0" smtClean="0"/>
              <a:t>$208B)</a:t>
            </a:r>
            <a:endParaRPr lang="en-US" sz="2400" dirty="0"/>
          </a:p>
          <a:p>
            <a:pPr>
              <a:buClr>
                <a:srgbClr val="FF7F00"/>
              </a:buClr>
            </a:pPr>
            <a:endParaRPr lang="en-US" sz="2400" dirty="0"/>
          </a:p>
          <a:p>
            <a:pPr>
              <a:buClr>
                <a:srgbClr val="FF7F00"/>
              </a:buClr>
            </a:pPr>
            <a:r>
              <a:rPr lang="en-US" sz="2400" dirty="0"/>
              <a:t>Highest growth from infrastructure as a service (IaaS) – 42% </a:t>
            </a:r>
            <a:r>
              <a:rPr lang="en-US" sz="2400" dirty="0" smtClean="0"/>
              <a:t>growth</a:t>
            </a:r>
          </a:p>
          <a:p>
            <a:pPr>
              <a:buClr>
                <a:srgbClr val="FF7F00"/>
              </a:buClr>
            </a:pPr>
            <a:endParaRPr lang="en-US" sz="2400" dirty="0"/>
          </a:p>
          <a:p>
            <a:pPr>
              <a:buClr>
                <a:srgbClr val="FF7F00"/>
              </a:buClr>
            </a:pPr>
            <a:r>
              <a:rPr lang="en-US" sz="2400" dirty="0" smtClean="0"/>
              <a:t>Azure Compute consumption has more than doubled in the past year</a:t>
            </a:r>
          </a:p>
          <a:p>
            <a:pPr>
              <a:buClr>
                <a:srgbClr val="FF7F00"/>
              </a:buClr>
            </a:pPr>
            <a:endParaRPr lang="en-US" sz="2400" dirty="0"/>
          </a:p>
          <a:p>
            <a:pPr>
              <a:buClr>
                <a:srgbClr val="FF7F00"/>
              </a:buClr>
            </a:pPr>
            <a:r>
              <a:rPr lang="en-US" dirty="0"/>
              <a:t>New services continue to rollout:</a:t>
            </a:r>
          </a:p>
          <a:p>
            <a:pPr lvl="1">
              <a:buClr>
                <a:srgbClr val="FF7F00"/>
              </a:buClr>
            </a:pPr>
            <a:r>
              <a:rPr lang="en-US" dirty="0"/>
              <a:t>Service Fabric</a:t>
            </a:r>
          </a:p>
          <a:p>
            <a:pPr lvl="1">
              <a:buClr>
                <a:srgbClr val="FF7F00"/>
              </a:buClr>
            </a:pPr>
            <a:r>
              <a:rPr lang="en-US" dirty="0"/>
              <a:t>Azure Functions</a:t>
            </a:r>
          </a:p>
          <a:p>
            <a:pPr lvl="1">
              <a:buClr>
                <a:srgbClr val="FF7F00"/>
              </a:buClr>
            </a:pPr>
            <a:r>
              <a:rPr lang="en-US" dirty="0"/>
              <a:t>Azure Analysis Services</a:t>
            </a:r>
          </a:p>
          <a:p>
            <a:pPr>
              <a:buClr>
                <a:srgbClr val="FF7F00"/>
              </a:buClr>
            </a:pPr>
            <a:endParaRPr lang="en-US" sz="2400" dirty="0" smtClean="0"/>
          </a:p>
          <a:p>
            <a:pPr>
              <a:buClr>
                <a:srgbClr val="FF7F00"/>
              </a:buClr>
            </a:pPr>
            <a:endParaRPr lang="en-US" sz="2400" dirty="0"/>
          </a:p>
        </p:txBody>
      </p:sp>
      <p:sp>
        <p:nvSpPr>
          <p:cNvPr id="20" name="TextBox 19"/>
          <p:cNvSpPr txBox="1"/>
          <p:nvPr/>
        </p:nvSpPr>
        <p:spPr>
          <a:xfrm>
            <a:off x="461594" y="4691270"/>
            <a:ext cx="6764154" cy="461665"/>
          </a:xfrm>
          <a:prstGeom prst="rect">
            <a:avLst/>
          </a:prstGeom>
          <a:noFill/>
        </p:spPr>
        <p:txBody>
          <a:bodyPr wrap="square" rtlCol="0">
            <a:spAutoFit/>
          </a:bodyPr>
          <a:lstStyle/>
          <a:p>
            <a:r>
              <a:rPr lang="en-US" sz="800" dirty="0">
                <a:solidFill>
                  <a:schemeClr val="tx2"/>
                </a:solidFill>
                <a:latin typeface="Arial" pitchFamily="34" charset="0"/>
                <a:cs typeface="Arial" pitchFamily="34" charset="0"/>
              </a:rPr>
              <a:t>Gartner Newsroom - Sep 16, 2016</a:t>
            </a:r>
            <a:endParaRPr lang="en-US" sz="800" dirty="0">
              <a:solidFill>
                <a:schemeClr val="tx2"/>
              </a:solidFill>
              <a:latin typeface="Arial" pitchFamily="34" charset="0"/>
              <a:cs typeface="Arial" pitchFamily="34" charset="0"/>
              <a:hlinkClick r:id=""/>
            </a:endParaRPr>
          </a:p>
          <a:p>
            <a:r>
              <a:rPr lang="en-US" sz="800" dirty="0">
                <a:solidFill>
                  <a:schemeClr val="tx2"/>
                </a:solidFill>
                <a:latin typeface="Arial" pitchFamily="34" charset="0"/>
                <a:cs typeface="Arial" pitchFamily="34" charset="0"/>
                <a:hlinkClick r:id=""/>
              </a:rPr>
              <a:t>http://www.gartner.com/newsroom/id/3443517</a:t>
            </a:r>
            <a:endParaRPr lang="en-US" sz="800" dirty="0">
              <a:solidFill>
                <a:schemeClr val="tx2"/>
              </a:solidFill>
              <a:latin typeface="Arial" pitchFamily="34" charset="0"/>
              <a:cs typeface="Arial" pitchFamily="34" charset="0"/>
            </a:endParaRPr>
          </a:p>
          <a:p>
            <a:endParaRPr lang="en-US" sz="800" dirty="0">
              <a:solidFill>
                <a:schemeClr val="tx2"/>
              </a:solidFill>
              <a:latin typeface="Arial" pitchFamily="34" charset="0"/>
              <a:cs typeface="Arial" pitchFamily="34" charset="0"/>
            </a:endParaRPr>
          </a:p>
        </p:txBody>
      </p:sp>
      <p:sp>
        <p:nvSpPr>
          <p:cNvPr id="4" name="Rounded Rectangle 3"/>
          <p:cNvSpPr/>
          <p:nvPr/>
        </p:nvSpPr>
        <p:spPr>
          <a:xfrm>
            <a:off x="6227153" y="928359"/>
            <a:ext cx="2753690" cy="1651793"/>
          </a:xfrm>
          <a:prstGeom prst="roundRect">
            <a:avLst>
              <a:gd name="adj" fmla="val 6712"/>
            </a:avLst>
          </a:prstGeom>
          <a:gradFill>
            <a:gsLst>
              <a:gs pos="0">
                <a:srgbClr val="FF7F00"/>
              </a:gs>
              <a:gs pos="100000">
                <a:srgbClr val="FF51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latin typeface="Arial" charset="0"/>
                <a:ea typeface="Arial" charset="0"/>
                <a:cs typeface="Arial" charset="0"/>
              </a:rPr>
              <a:t>DRIVERS</a:t>
            </a:r>
            <a:r>
              <a:rPr lang="en-US" b="1" dirty="0" smtClean="0">
                <a:solidFill>
                  <a:schemeClr val="bg1"/>
                </a:solidFill>
                <a:latin typeface="Arial" charset="0"/>
                <a:ea typeface="Arial" charset="0"/>
                <a:cs typeface="Arial" charset="0"/>
              </a:rPr>
              <a:t>:</a:t>
            </a:r>
            <a:br>
              <a:rPr lang="en-US" b="1" dirty="0" smtClean="0">
                <a:solidFill>
                  <a:schemeClr val="bg1"/>
                </a:solidFill>
                <a:latin typeface="Arial" charset="0"/>
                <a:ea typeface="Arial" charset="0"/>
                <a:cs typeface="Arial" charset="0"/>
              </a:rPr>
            </a:br>
            <a:endParaRPr lang="en-US" sz="900" b="1" dirty="0">
              <a:solidFill>
                <a:schemeClr val="bg1"/>
              </a:solidFill>
              <a:latin typeface="Arial" charset="0"/>
              <a:ea typeface="Arial" charset="0"/>
              <a:cs typeface="Arial" charset="0"/>
            </a:endParaRPr>
          </a:p>
          <a:p>
            <a:pPr marL="285750" indent="-285750">
              <a:buFont typeface="Arial" panose="020B0604020202020204" pitchFamily="34" charset="0"/>
              <a:buChar char="•"/>
            </a:pPr>
            <a:r>
              <a:rPr lang="en-US" dirty="0">
                <a:solidFill>
                  <a:schemeClr val="bg1"/>
                </a:solidFill>
                <a:latin typeface="Arial" charset="0"/>
                <a:ea typeface="Arial" charset="0"/>
                <a:cs typeface="Arial" charset="0"/>
              </a:rPr>
              <a:t>IT Modernization</a:t>
            </a:r>
          </a:p>
          <a:p>
            <a:pPr marL="285750" indent="-285750">
              <a:buFont typeface="Arial" panose="020B0604020202020204" pitchFamily="34" charset="0"/>
              <a:buChar char="•"/>
            </a:pPr>
            <a:r>
              <a:rPr lang="en-US" dirty="0">
                <a:solidFill>
                  <a:schemeClr val="bg1"/>
                </a:solidFill>
                <a:latin typeface="Arial" charset="0"/>
                <a:ea typeface="Arial" charset="0"/>
                <a:cs typeface="Arial" charset="0"/>
              </a:rPr>
              <a:t>Savings</a:t>
            </a:r>
          </a:p>
          <a:p>
            <a:pPr marL="285750" indent="-285750">
              <a:buFont typeface="Arial" panose="020B0604020202020204" pitchFamily="34" charset="0"/>
              <a:buChar char="•"/>
            </a:pPr>
            <a:r>
              <a:rPr lang="en-US" dirty="0">
                <a:solidFill>
                  <a:schemeClr val="bg1"/>
                </a:solidFill>
                <a:latin typeface="Arial" charset="0"/>
                <a:ea typeface="Arial" charset="0"/>
                <a:cs typeface="Arial" charset="0"/>
              </a:rPr>
              <a:t>Innovation</a:t>
            </a:r>
          </a:p>
          <a:p>
            <a:pPr marL="285750" indent="-285750">
              <a:buFont typeface="Arial" panose="020B0604020202020204" pitchFamily="34" charset="0"/>
              <a:buChar char="•"/>
            </a:pPr>
            <a:r>
              <a:rPr lang="en-US" dirty="0">
                <a:solidFill>
                  <a:schemeClr val="bg1"/>
                </a:solidFill>
                <a:latin typeface="Arial" charset="0"/>
                <a:ea typeface="Arial" charset="0"/>
                <a:cs typeface="Arial" charset="0"/>
              </a:rPr>
              <a:t>Agility</a:t>
            </a:r>
          </a:p>
        </p:txBody>
      </p:sp>
      <p:sp>
        <p:nvSpPr>
          <p:cNvPr id="9" name="Rounded Rectangle 8"/>
          <p:cNvSpPr/>
          <p:nvPr/>
        </p:nvSpPr>
        <p:spPr>
          <a:xfrm>
            <a:off x="6227153" y="2693731"/>
            <a:ext cx="2753690" cy="1651793"/>
          </a:xfrm>
          <a:prstGeom prst="roundRect">
            <a:avLst>
              <a:gd name="adj" fmla="val 6712"/>
            </a:avLst>
          </a:prstGeom>
          <a:gradFill>
            <a:gsLst>
              <a:gs pos="0">
                <a:srgbClr val="FF7F00"/>
              </a:gs>
              <a:gs pos="100000">
                <a:srgbClr val="FF51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Arial" charset="0"/>
                <a:ea typeface="Arial" charset="0"/>
                <a:cs typeface="Arial" charset="0"/>
              </a:rPr>
              <a:t>INHIBITORS</a:t>
            </a:r>
            <a:r>
              <a:rPr lang="en-US" b="1" dirty="0" smtClean="0">
                <a:latin typeface="Arial" charset="0"/>
                <a:ea typeface="Arial" charset="0"/>
                <a:cs typeface="Arial" charset="0"/>
              </a:rPr>
              <a:t>:</a:t>
            </a:r>
          </a:p>
          <a:p>
            <a:endParaRPr lang="en-US" sz="900" b="1" dirty="0">
              <a:solidFill>
                <a:schemeClr val="bg1"/>
              </a:solidFill>
              <a:latin typeface="Arial" charset="0"/>
              <a:ea typeface="Arial" charset="0"/>
              <a:cs typeface="Arial" charset="0"/>
            </a:endParaRPr>
          </a:p>
          <a:p>
            <a:pPr marL="285750" indent="-285750">
              <a:buFont typeface="Arial" panose="020B0604020202020204" pitchFamily="34" charset="0"/>
              <a:buChar char="•"/>
            </a:pPr>
            <a:r>
              <a:rPr lang="en-US" dirty="0" smtClean="0">
                <a:latin typeface="Arial" charset="0"/>
                <a:ea typeface="Arial" charset="0"/>
                <a:cs typeface="Arial" charset="0"/>
              </a:rPr>
              <a:t>Security</a:t>
            </a:r>
            <a:endParaRPr lang="en-US" dirty="0">
              <a:latin typeface="Arial" charset="0"/>
              <a:ea typeface="Arial" charset="0"/>
              <a:cs typeface="Arial" charset="0"/>
            </a:endParaRPr>
          </a:p>
          <a:p>
            <a:pPr marL="285750" indent="-285750">
              <a:buFont typeface="Arial" panose="020B0604020202020204" pitchFamily="34" charset="0"/>
              <a:buChar char="•"/>
            </a:pPr>
            <a:r>
              <a:rPr lang="en-US" dirty="0">
                <a:latin typeface="Arial" charset="0"/>
                <a:ea typeface="Arial" charset="0"/>
                <a:cs typeface="Arial" charset="0"/>
              </a:rPr>
              <a:t>Privacy</a:t>
            </a:r>
          </a:p>
          <a:p>
            <a:pPr marL="285750" indent="-285750">
              <a:buFont typeface="Arial" panose="020B0604020202020204" pitchFamily="34" charset="0"/>
              <a:buChar char="•"/>
            </a:pPr>
            <a:r>
              <a:rPr lang="en-US" dirty="0">
                <a:latin typeface="Arial" charset="0"/>
                <a:ea typeface="Arial" charset="0"/>
                <a:cs typeface="Arial" charset="0"/>
              </a:rPr>
              <a:t>Integration challenges</a:t>
            </a:r>
          </a:p>
          <a:p>
            <a:pPr marL="285750" indent="-285750">
              <a:buFont typeface="Arial" panose="020B0604020202020204" pitchFamily="34" charset="0"/>
              <a:buChar char="•"/>
            </a:pPr>
            <a:r>
              <a:rPr lang="en-US" dirty="0">
                <a:latin typeface="Arial" charset="0"/>
                <a:ea typeface="Arial" charset="0"/>
                <a:cs typeface="Arial" charset="0"/>
              </a:rPr>
              <a:t>Application incompatibilities</a:t>
            </a:r>
          </a:p>
          <a:p>
            <a:pPr marL="285750" indent="-285750">
              <a:buFont typeface="Arial" panose="020B0604020202020204" pitchFamily="34" charset="0"/>
              <a:buChar char="•"/>
            </a:pPr>
            <a:r>
              <a:rPr lang="en-US" dirty="0">
                <a:latin typeface="Arial" charset="0"/>
                <a:ea typeface="Arial" charset="0"/>
                <a:cs typeface="Arial" charset="0"/>
              </a:rPr>
              <a:t>Management tools</a:t>
            </a:r>
          </a:p>
        </p:txBody>
      </p:sp>
    </p:spTree>
    <p:extLst>
      <p:ext uri="{BB962C8B-B14F-4D97-AF65-F5344CB8AC3E}">
        <p14:creationId xmlns:p14="http://schemas.microsoft.com/office/powerpoint/2010/main" val="18571122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21727" y="1335178"/>
            <a:ext cx="1673172" cy="3209544"/>
          </a:xfrm>
          <a:prstGeom prst="rect">
            <a:avLst/>
          </a:prstGeom>
        </p:spPr>
      </p:pic>
      <p:grpSp>
        <p:nvGrpSpPr>
          <p:cNvPr id="58" name="Group 57"/>
          <p:cNvGrpSpPr/>
          <p:nvPr/>
        </p:nvGrpSpPr>
        <p:grpSpPr>
          <a:xfrm>
            <a:off x="413593" y="1408003"/>
            <a:ext cx="1293944" cy="3036992"/>
            <a:chOff x="3441894" y="1203737"/>
            <a:chExt cx="1293944" cy="3036992"/>
          </a:xfrm>
        </p:grpSpPr>
        <p:sp>
          <p:nvSpPr>
            <p:cNvPr id="66" name="TextBox 65"/>
            <p:cNvSpPr txBox="1"/>
            <p:nvPr/>
          </p:nvSpPr>
          <p:spPr>
            <a:xfrm>
              <a:off x="3667918" y="1203737"/>
              <a:ext cx="841897" cy="253916"/>
            </a:xfrm>
            <a:prstGeom prst="rect">
              <a:avLst/>
            </a:prstGeom>
            <a:noFill/>
          </p:spPr>
          <p:txBody>
            <a:bodyPr wrap="none" rtlCol="0">
              <a:spAutoFit/>
            </a:bodyPr>
            <a:lstStyle/>
            <a:p>
              <a:r>
                <a:rPr lang="en-US" sz="1050" b="1">
                  <a:solidFill>
                    <a:srgbClr val="3C3C3C"/>
                  </a:solidFill>
                  <a:latin typeface="Arial" charset="0"/>
                  <a:ea typeface="Arial" charset="0"/>
                  <a:cs typeface="Arial" charset="0"/>
                </a:rPr>
                <a:t>Web Apps</a:t>
              </a:r>
            </a:p>
          </p:txBody>
        </p:sp>
        <p:sp>
          <p:nvSpPr>
            <p:cNvPr id="67" name="TextBox 66"/>
            <p:cNvSpPr txBox="1"/>
            <p:nvPr/>
          </p:nvSpPr>
          <p:spPr>
            <a:xfrm>
              <a:off x="3441894" y="1601319"/>
              <a:ext cx="1293944" cy="253916"/>
            </a:xfrm>
            <a:prstGeom prst="rect">
              <a:avLst/>
            </a:prstGeom>
            <a:noFill/>
          </p:spPr>
          <p:txBody>
            <a:bodyPr wrap="none" rtlCol="0">
              <a:spAutoFit/>
            </a:bodyPr>
            <a:lstStyle/>
            <a:p>
              <a:r>
                <a:rPr lang="en-US" sz="1050" b="1">
                  <a:solidFill>
                    <a:srgbClr val="3C3C3C"/>
                  </a:solidFill>
                  <a:latin typeface="Arial" charset="0"/>
                  <a:ea typeface="Arial" charset="0"/>
                  <a:cs typeface="Arial" charset="0"/>
                </a:rPr>
                <a:t>Server-side Apps</a:t>
              </a:r>
            </a:p>
          </p:txBody>
        </p:sp>
        <p:sp>
          <p:nvSpPr>
            <p:cNvPr id="68" name="TextBox 67"/>
            <p:cNvSpPr txBox="1"/>
            <p:nvPr/>
          </p:nvSpPr>
          <p:spPr>
            <a:xfrm>
              <a:off x="3449909" y="1998901"/>
              <a:ext cx="1277914" cy="253916"/>
            </a:xfrm>
            <a:prstGeom prst="rect">
              <a:avLst/>
            </a:prstGeom>
            <a:noFill/>
          </p:spPr>
          <p:txBody>
            <a:bodyPr wrap="none" rtlCol="0">
              <a:spAutoFit/>
            </a:bodyPr>
            <a:lstStyle/>
            <a:p>
              <a:r>
                <a:rPr lang="en-US" sz="1050" b="1">
                  <a:solidFill>
                    <a:srgbClr val="3C3C3C"/>
                  </a:solidFill>
                  <a:latin typeface="Arial" charset="0"/>
                  <a:ea typeface="Arial" charset="0"/>
                  <a:cs typeface="Arial" charset="0"/>
                </a:rPr>
                <a:t>App Frameworks</a:t>
              </a:r>
            </a:p>
          </p:txBody>
        </p:sp>
        <p:sp>
          <p:nvSpPr>
            <p:cNvPr id="69" name="TextBox 68"/>
            <p:cNvSpPr txBox="1"/>
            <p:nvPr/>
          </p:nvSpPr>
          <p:spPr>
            <a:xfrm>
              <a:off x="3542883" y="2396483"/>
              <a:ext cx="1091966" cy="253916"/>
            </a:xfrm>
            <a:prstGeom prst="rect">
              <a:avLst/>
            </a:prstGeom>
            <a:noFill/>
          </p:spPr>
          <p:txBody>
            <a:bodyPr wrap="none" rtlCol="0">
              <a:spAutoFit/>
            </a:bodyPr>
            <a:lstStyle/>
            <a:p>
              <a:r>
                <a:rPr lang="en-US" sz="1050" b="1">
                  <a:solidFill>
                    <a:srgbClr val="3C3C3C"/>
                  </a:solidFill>
                  <a:latin typeface="Arial" charset="0"/>
                  <a:ea typeface="Arial" charset="0"/>
                  <a:cs typeface="Arial" charset="0"/>
                </a:rPr>
                <a:t>Dev Platforms</a:t>
              </a:r>
            </a:p>
          </p:txBody>
        </p:sp>
        <p:sp>
          <p:nvSpPr>
            <p:cNvPr id="70" name="TextBox 69"/>
            <p:cNvSpPr txBox="1"/>
            <p:nvPr/>
          </p:nvSpPr>
          <p:spPr>
            <a:xfrm>
              <a:off x="3670322" y="3191647"/>
              <a:ext cx="837089" cy="253916"/>
            </a:xfrm>
            <a:prstGeom prst="rect">
              <a:avLst/>
            </a:prstGeom>
            <a:noFill/>
          </p:spPr>
          <p:txBody>
            <a:bodyPr wrap="none" rtlCol="0">
              <a:spAutoFit/>
            </a:bodyPr>
            <a:lstStyle/>
            <a:p>
              <a:r>
                <a:rPr lang="en-US" sz="1050" b="1">
                  <a:solidFill>
                    <a:srgbClr val="3C3C3C"/>
                  </a:solidFill>
                  <a:latin typeface="Arial" charset="0"/>
                  <a:ea typeface="Arial" charset="0"/>
                  <a:cs typeface="Arial" charset="0"/>
                </a:rPr>
                <a:t>Server OS</a:t>
              </a:r>
            </a:p>
          </p:txBody>
        </p:sp>
        <p:sp>
          <p:nvSpPr>
            <p:cNvPr id="71" name="TextBox 70"/>
            <p:cNvSpPr txBox="1"/>
            <p:nvPr/>
          </p:nvSpPr>
          <p:spPr>
            <a:xfrm>
              <a:off x="3643873" y="3589229"/>
              <a:ext cx="889987" cy="253916"/>
            </a:xfrm>
            <a:prstGeom prst="rect">
              <a:avLst/>
            </a:prstGeom>
            <a:noFill/>
          </p:spPr>
          <p:txBody>
            <a:bodyPr wrap="none" rtlCol="0">
              <a:spAutoFit/>
            </a:bodyPr>
            <a:lstStyle/>
            <a:p>
              <a:r>
                <a:rPr lang="en-US" sz="1050" b="1">
                  <a:solidFill>
                    <a:srgbClr val="3C3C3C"/>
                  </a:solidFill>
                  <a:latin typeface="Arial" charset="0"/>
                  <a:ea typeface="Arial" charset="0"/>
                  <a:cs typeface="Arial" charset="0"/>
                </a:rPr>
                <a:t>Hypervisor</a:t>
              </a:r>
            </a:p>
          </p:txBody>
        </p:sp>
        <p:sp>
          <p:nvSpPr>
            <p:cNvPr id="72" name="TextBox 71"/>
            <p:cNvSpPr txBox="1"/>
            <p:nvPr/>
          </p:nvSpPr>
          <p:spPr>
            <a:xfrm>
              <a:off x="3688757" y="3986813"/>
              <a:ext cx="800219" cy="253916"/>
            </a:xfrm>
            <a:prstGeom prst="rect">
              <a:avLst/>
            </a:prstGeom>
            <a:noFill/>
          </p:spPr>
          <p:txBody>
            <a:bodyPr wrap="none" rtlCol="0">
              <a:spAutoFit/>
            </a:bodyPr>
            <a:lstStyle/>
            <a:p>
              <a:r>
                <a:rPr lang="en-US" sz="1050" b="1">
                  <a:solidFill>
                    <a:srgbClr val="3C3C3C"/>
                  </a:solidFill>
                  <a:latin typeface="Arial" charset="0"/>
                  <a:ea typeface="Arial" charset="0"/>
                  <a:cs typeface="Arial" charset="0"/>
                </a:rPr>
                <a:t>Hardware</a:t>
              </a:r>
            </a:p>
          </p:txBody>
        </p:sp>
        <p:sp>
          <p:nvSpPr>
            <p:cNvPr id="74" name="TextBox 73"/>
            <p:cNvSpPr txBox="1"/>
            <p:nvPr/>
          </p:nvSpPr>
          <p:spPr>
            <a:xfrm>
              <a:off x="3658300" y="2794065"/>
              <a:ext cx="861133" cy="253916"/>
            </a:xfrm>
            <a:prstGeom prst="rect">
              <a:avLst/>
            </a:prstGeom>
            <a:noFill/>
          </p:spPr>
          <p:txBody>
            <a:bodyPr wrap="none" rtlCol="0">
              <a:spAutoFit/>
            </a:bodyPr>
            <a:lstStyle/>
            <a:p>
              <a:r>
                <a:rPr lang="en-US" sz="1050" b="1">
                  <a:solidFill>
                    <a:srgbClr val="3C3C3C"/>
                  </a:solidFill>
                  <a:latin typeface="Arial" charset="0"/>
                  <a:ea typeface="Arial" charset="0"/>
                  <a:cs typeface="Arial" charset="0"/>
                </a:rPr>
                <a:t>Databases</a:t>
              </a:r>
            </a:p>
          </p:txBody>
        </p:sp>
      </p:grpSp>
      <p:sp>
        <p:nvSpPr>
          <p:cNvPr id="114" name="Pentagon 113"/>
          <p:cNvSpPr/>
          <p:nvPr/>
        </p:nvSpPr>
        <p:spPr>
          <a:xfrm>
            <a:off x="2061824" y="2523768"/>
            <a:ext cx="2744352" cy="619723"/>
          </a:xfrm>
          <a:prstGeom prst="homePlate">
            <a:avLst/>
          </a:prstGeom>
          <a:solidFill>
            <a:schemeClr val="bg1">
              <a:lumMod val="95000"/>
            </a:schemeClr>
          </a:solidFill>
          <a:ln w="3810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prstClr val="black"/>
              </a:solidFill>
            </a:endParaRPr>
          </a:p>
        </p:txBody>
      </p:sp>
      <p:sp>
        <p:nvSpPr>
          <p:cNvPr id="115" name="Pentagon 114"/>
          <p:cNvSpPr/>
          <p:nvPr/>
        </p:nvSpPr>
        <p:spPr>
          <a:xfrm>
            <a:off x="2061824" y="3273315"/>
            <a:ext cx="2744352" cy="595297"/>
          </a:xfrm>
          <a:prstGeom prst="homePlate">
            <a:avLst/>
          </a:prstGeom>
          <a:solidFill>
            <a:schemeClr val="bg1">
              <a:lumMod val="95000"/>
            </a:schemeClr>
          </a:solidFill>
          <a:ln w="3810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prstClr val="black"/>
              </a:solidFill>
            </a:endParaRPr>
          </a:p>
        </p:txBody>
      </p:sp>
      <p:sp>
        <p:nvSpPr>
          <p:cNvPr id="113" name="Pentagon 112"/>
          <p:cNvSpPr/>
          <p:nvPr/>
        </p:nvSpPr>
        <p:spPr>
          <a:xfrm>
            <a:off x="2061824" y="1743378"/>
            <a:ext cx="2744352" cy="637200"/>
          </a:xfrm>
          <a:prstGeom prst="homePlate">
            <a:avLst/>
          </a:prstGeom>
          <a:solidFill>
            <a:schemeClr val="bg1">
              <a:lumMod val="95000"/>
            </a:schemeClr>
          </a:solidFill>
          <a:ln w="3810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prstClr val="black"/>
              </a:solidFill>
            </a:endParaRPr>
          </a:p>
        </p:txBody>
      </p:sp>
      <p:sp>
        <p:nvSpPr>
          <p:cNvPr id="33" name="TextBox 32"/>
          <p:cNvSpPr txBox="1"/>
          <p:nvPr/>
        </p:nvSpPr>
        <p:spPr>
          <a:xfrm>
            <a:off x="2863104" y="4647050"/>
            <a:ext cx="1662186" cy="307777"/>
          </a:xfrm>
          <a:prstGeom prst="rect">
            <a:avLst/>
          </a:prstGeom>
          <a:noFill/>
        </p:spPr>
        <p:txBody>
          <a:bodyPr wrap="none" rtlCol="0">
            <a:spAutoFit/>
          </a:bodyPr>
          <a:lstStyle/>
          <a:p>
            <a:r>
              <a:rPr lang="en-US" b="1">
                <a:solidFill>
                  <a:srgbClr val="3C3C3C"/>
                </a:solidFill>
                <a:latin typeface="Arial" charset="0"/>
                <a:ea typeface="Arial" charset="0"/>
                <a:cs typeface="Arial" charset="0"/>
              </a:rPr>
              <a:t>SaaS Technology</a:t>
            </a:r>
          </a:p>
        </p:txBody>
      </p:sp>
      <p:sp>
        <p:nvSpPr>
          <p:cNvPr id="36" name="TextBox 35"/>
          <p:cNvSpPr txBox="1"/>
          <p:nvPr/>
        </p:nvSpPr>
        <p:spPr>
          <a:xfrm>
            <a:off x="3008946" y="1783876"/>
            <a:ext cx="1366080" cy="523220"/>
          </a:xfrm>
          <a:prstGeom prst="rect">
            <a:avLst/>
          </a:prstGeom>
          <a:noFill/>
        </p:spPr>
        <p:txBody>
          <a:bodyPr wrap="none" rtlCol="0">
            <a:spAutoFit/>
          </a:bodyPr>
          <a:lstStyle>
            <a:defPPr>
              <a:defRPr lang="en-US"/>
            </a:defPPr>
            <a:lvl1pPr>
              <a:defRPr sz="1050" b="1">
                <a:solidFill>
                  <a:schemeClr val="tx2"/>
                </a:solidFill>
              </a:defRPr>
            </a:lvl1pPr>
          </a:lstStyle>
          <a:p>
            <a:r>
              <a:rPr lang="en-US" sz="1400" dirty="0">
                <a:solidFill>
                  <a:srgbClr val="FF7F00"/>
                </a:solidFill>
                <a:latin typeface="Arial" charset="0"/>
                <a:ea typeface="Arial" charset="0"/>
                <a:cs typeface="Arial" charset="0"/>
              </a:rPr>
              <a:t>Web Security </a:t>
            </a:r>
            <a:br>
              <a:rPr lang="en-US" sz="1400" dirty="0">
                <a:solidFill>
                  <a:srgbClr val="FF7F00"/>
                </a:solidFill>
                <a:latin typeface="Arial" charset="0"/>
                <a:ea typeface="Arial" charset="0"/>
                <a:cs typeface="Arial" charset="0"/>
              </a:rPr>
            </a:br>
            <a:r>
              <a:rPr lang="en-US" sz="1400" dirty="0">
                <a:solidFill>
                  <a:srgbClr val="FF7F00"/>
                </a:solidFill>
                <a:latin typeface="Arial" charset="0"/>
                <a:ea typeface="Arial" charset="0"/>
                <a:cs typeface="Arial" charset="0"/>
              </a:rPr>
              <a:t>Manager</a:t>
            </a:r>
          </a:p>
        </p:txBody>
      </p:sp>
      <p:sp>
        <p:nvSpPr>
          <p:cNvPr id="45" name="TextBox 44"/>
          <p:cNvSpPr txBox="1"/>
          <p:nvPr/>
        </p:nvSpPr>
        <p:spPr>
          <a:xfrm>
            <a:off x="3008946" y="2579061"/>
            <a:ext cx="920445" cy="523220"/>
          </a:xfrm>
          <a:prstGeom prst="rect">
            <a:avLst/>
          </a:prstGeom>
          <a:noFill/>
        </p:spPr>
        <p:txBody>
          <a:bodyPr wrap="none" rtlCol="0">
            <a:spAutoFit/>
          </a:bodyPr>
          <a:lstStyle>
            <a:defPPr>
              <a:defRPr lang="en-US"/>
            </a:defPPr>
            <a:lvl1pPr>
              <a:defRPr sz="1050" b="1">
                <a:solidFill>
                  <a:schemeClr val="tx2"/>
                </a:solidFill>
              </a:defRPr>
            </a:lvl1pPr>
          </a:lstStyle>
          <a:p>
            <a:r>
              <a:rPr lang="en-US" sz="1400" dirty="0">
                <a:solidFill>
                  <a:srgbClr val="FF7F00"/>
                </a:solidFill>
                <a:latin typeface="Arial" charset="0"/>
                <a:ea typeface="Arial" charset="0"/>
                <a:cs typeface="Arial" charset="0"/>
              </a:rPr>
              <a:t>Log</a:t>
            </a:r>
            <a:br>
              <a:rPr lang="en-US" sz="1400" dirty="0">
                <a:solidFill>
                  <a:srgbClr val="FF7F00"/>
                </a:solidFill>
                <a:latin typeface="Arial" charset="0"/>
                <a:ea typeface="Arial" charset="0"/>
                <a:cs typeface="Arial" charset="0"/>
              </a:rPr>
            </a:br>
            <a:r>
              <a:rPr lang="en-US" sz="1400" dirty="0">
                <a:solidFill>
                  <a:srgbClr val="FF7F00"/>
                </a:solidFill>
                <a:latin typeface="Arial" charset="0"/>
                <a:ea typeface="Arial" charset="0"/>
                <a:cs typeface="Arial" charset="0"/>
              </a:rPr>
              <a:t>Manager</a:t>
            </a:r>
          </a:p>
        </p:txBody>
      </p:sp>
      <p:sp>
        <p:nvSpPr>
          <p:cNvPr id="48" name="TextBox 47"/>
          <p:cNvSpPr txBox="1"/>
          <p:nvPr/>
        </p:nvSpPr>
        <p:spPr>
          <a:xfrm>
            <a:off x="3008946" y="3319816"/>
            <a:ext cx="920445" cy="523220"/>
          </a:xfrm>
          <a:prstGeom prst="rect">
            <a:avLst/>
          </a:prstGeom>
          <a:noFill/>
        </p:spPr>
        <p:txBody>
          <a:bodyPr wrap="none" rtlCol="0">
            <a:spAutoFit/>
          </a:bodyPr>
          <a:lstStyle>
            <a:defPPr>
              <a:defRPr lang="en-US"/>
            </a:defPPr>
            <a:lvl1pPr>
              <a:defRPr sz="1050" b="1">
                <a:solidFill>
                  <a:schemeClr val="tx2"/>
                </a:solidFill>
              </a:defRPr>
            </a:lvl1pPr>
          </a:lstStyle>
          <a:p>
            <a:r>
              <a:rPr lang="en-US" sz="1400" dirty="0">
                <a:solidFill>
                  <a:srgbClr val="FF7F00"/>
                </a:solidFill>
                <a:latin typeface="Arial" charset="0"/>
                <a:ea typeface="Arial" charset="0"/>
                <a:cs typeface="Arial" charset="0"/>
              </a:rPr>
              <a:t>Threat </a:t>
            </a:r>
            <a:br>
              <a:rPr lang="en-US" sz="1400" dirty="0">
                <a:solidFill>
                  <a:srgbClr val="FF7F00"/>
                </a:solidFill>
                <a:latin typeface="Arial" charset="0"/>
                <a:ea typeface="Arial" charset="0"/>
                <a:cs typeface="Arial" charset="0"/>
              </a:rPr>
            </a:br>
            <a:r>
              <a:rPr lang="en-US" sz="1400" dirty="0">
                <a:solidFill>
                  <a:srgbClr val="FF7F00"/>
                </a:solidFill>
                <a:latin typeface="Arial" charset="0"/>
                <a:ea typeface="Arial" charset="0"/>
                <a:cs typeface="Arial" charset="0"/>
              </a:rPr>
              <a:t>Manager</a:t>
            </a:r>
          </a:p>
        </p:txBody>
      </p:sp>
      <p:grpSp>
        <p:nvGrpSpPr>
          <p:cNvPr id="76" name="Group 75"/>
          <p:cNvGrpSpPr/>
          <p:nvPr/>
        </p:nvGrpSpPr>
        <p:grpSpPr>
          <a:xfrm>
            <a:off x="321465" y="1715127"/>
            <a:ext cx="1481826" cy="2434709"/>
            <a:chOff x="3354449" y="1500228"/>
            <a:chExt cx="1481826" cy="2434709"/>
          </a:xfrm>
        </p:grpSpPr>
        <p:cxnSp>
          <p:nvCxnSpPr>
            <p:cNvPr id="91" name="Straight Connector 90"/>
            <p:cNvCxnSpPr/>
            <p:nvPr/>
          </p:nvCxnSpPr>
          <p:spPr>
            <a:xfrm flipH="1">
              <a:off x="3354449" y="1500228"/>
              <a:ext cx="1481826" cy="0"/>
            </a:xfrm>
            <a:prstGeom prst="line">
              <a:avLst/>
            </a:prstGeom>
            <a:ln w="19050" cap="rnd">
              <a:solidFill>
                <a:srgbClr val="D5D6D2"/>
              </a:solidFill>
              <a:round/>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a:off x="3354449" y="3934937"/>
              <a:ext cx="1481826" cy="0"/>
            </a:xfrm>
            <a:prstGeom prst="line">
              <a:avLst/>
            </a:prstGeom>
            <a:ln w="19050" cap="rnd">
              <a:solidFill>
                <a:srgbClr val="D5D6D2"/>
              </a:solidFill>
              <a:round/>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a:off x="3354449" y="3533251"/>
              <a:ext cx="1481826" cy="0"/>
            </a:xfrm>
            <a:prstGeom prst="line">
              <a:avLst/>
            </a:prstGeom>
            <a:ln w="19050" cap="rnd">
              <a:solidFill>
                <a:srgbClr val="D5D6D2"/>
              </a:solidFill>
              <a:round/>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H="1">
              <a:off x="3354449" y="3123144"/>
              <a:ext cx="1481826" cy="0"/>
            </a:xfrm>
            <a:prstGeom prst="line">
              <a:avLst/>
            </a:prstGeom>
            <a:ln w="19050" cap="rnd">
              <a:solidFill>
                <a:srgbClr val="D5D6D2"/>
              </a:solidFill>
              <a:round/>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a:off x="3354449" y="2719379"/>
              <a:ext cx="1481826" cy="0"/>
            </a:xfrm>
            <a:prstGeom prst="line">
              <a:avLst/>
            </a:prstGeom>
            <a:ln w="19050" cap="rnd">
              <a:solidFill>
                <a:srgbClr val="D5D6D2"/>
              </a:solidFill>
              <a:round/>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H="1">
              <a:off x="3354449" y="2309010"/>
              <a:ext cx="1481826" cy="0"/>
            </a:xfrm>
            <a:prstGeom prst="line">
              <a:avLst/>
            </a:prstGeom>
            <a:ln w="19050" cap="rnd">
              <a:solidFill>
                <a:srgbClr val="D5D6D2"/>
              </a:solidFill>
              <a:round/>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H="1">
              <a:off x="3354449" y="1907619"/>
              <a:ext cx="1481826" cy="0"/>
            </a:xfrm>
            <a:prstGeom prst="line">
              <a:avLst/>
            </a:prstGeom>
            <a:ln w="19050" cap="rnd">
              <a:solidFill>
                <a:srgbClr val="D5D6D2"/>
              </a:solidFill>
              <a:round/>
            </a:ln>
          </p:spPr>
          <p:style>
            <a:lnRef idx="1">
              <a:schemeClr val="accent1"/>
            </a:lnRef>
            <a:fillRef idx="0">
              <a:schemeClr val="accent1"/>
            </a:fillRef>
            <a:effectRef idx="0">
              <a:schemeClr val="accent1"/>
            </a:effectRef>
            <a:fontRef idx="minor">
              <a:schemeClr val="tx1"/>
            </a:fontRef>
          </p:style>
        </p:cxnSp>
      </p:grpSp>
      <p:grpSp>
        <p:nvGrpSpPr>
          <p:cNvPr id="107" name="Group 106"/>
          <p:cNvGrpSpPr/>
          <p:nvPr/>
        </p:nvGrpSpPr>
        <p:grpSpPr>
          <a:xfrm>
            <a:off x="1981336" y="1325534"/>
            <a:ext cx="822960" cy="3219188"/>
            <a:chOff x="6937125" y="1122750"/>
            <a:chExt cx="822960" cy="3219188"/>
          </a:xfrm>
        </p:grpSpPr>
        <p:sp>
          <p:nvSpPr>
            <p:cNvPr id="108" name="Rectangle 107"/>
            <p:cNvSpPr/>
            <p:nvPr/>
          </p:nvSpPr>
          <p:spPr>
            <a:xfrm>
              <a:off x="6938282" y="1122750"/>
              <a:ext cx="821803" cy="1463040"/>
            </a:xfrm>
            <a:prstGeom prst="rect">
              <a:avLst/>
            </a:prstGeom>
            <a:solidFill>
              <a:schemeClr val="bg1">
                <a:lumMod val="65000"/>
              </a:schemeClr>
            </a:solidFill>
            <a:ln w="3810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050" b="1">
                  <a:solidFill>
                    <a:prstClr val="white"/>
                  </a:solidFill>
                  <a:latin typeface="Arial" charset="0"/>
                  <a:ea typeface="Arial" charset="0"/>
                  <a:cs typeface="Arial" charset="0"/>
                </a:rPr>
                <a:t>Web App Attacks</a:t>
              </a:r>
            </a:p>
            <a:p>
              <a:pPr algn="ctr"/>
              <a:endParaRPr lang="en-US" sz="1050" b="1">
                <a:solidFill>
                  <a:prstClr val="white"/>
                </a:solidFill>
                <a:latin typeface="Arial" charset="0"/>
                <a:ea typeface="Arial" charset="0"/>
                <a:cs typeface="Arial" charset="0"/>
              </a:endParaRPr>
            </a:p>
            <a:p>
              <a:pPr algn="ctr"/>
              <a:r>
                <a:rPr lang="en-US" sz="1050" b="1">
                  <a:solidFill>
                    <a:prstClr val="white"/>
                  </a:solidFill>
                  <a:latin typeface="Arial" charset="0"/>
                  <a:ea typeface="Arial" charset="0"/>
                  <a:cs typeface="Arial" charset="0"/>
                </a:rPr>
                <a:t>OWASP Top 10</a:t>
              </a:r>
            </a:p>
          </p:txBody>
        </p:sp>
        <p:sp>
          <p:nvSpPr>
            <p:cNvPr id="109" name="Rectangle 108"/>
            <p:cNvSpPr/>
            <p:nvPr/>
          </p:nvSpPr>
          <p:spPr>
            <a:xfrm>
              <a:off x="6938282" y="2636332"/>
              <a:ext cx="821803" cy="649224"/>
            </a:xfrm>
            <a:prstGeom prst="rect">
              <a:avLst/>
            </a:prstGeom>
            <a:solidFill>
              <a:schemeClr val="bg1">
                <a:lumMod val="75000"/>
              </a:schemeClr>
            </a:solidFill>
            <a:ln w="3810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050" b="1">
                  <a:solidFill>
                    <a:prstClr val="white"/>
                  </a:solidFill>
                  <a:latin typeface="Arial" charset="0"/>
                  <a:ea typeface="Arial" charset="0"/>
                  <a:cs typeface="Arial" charset="0"/>
                </a:rPr>
                <a:t>Platform / Library Attacks</a:t>
              </a:r>
            </a:p>
          </p:txBody>
        </p:sp>
        <p:sp>
          <p:nvSpPr>
            <p:cNvPr id="110" name="Rectangle 109"/>
            <p:cNvSpPr/>
            <p:nvPr/>
          </p:nvSpPr>
          <p:spPr>
            <a:xfrm>
              <a:off x="6937125" y="3336098"/>
              <a:ext cx="822960" cy="1005840"/>
            </a:xfrm>
            <a:prstGeom prst="rect">
              <a:avLst/>
            </a:prstGeom>
            <a:solidFill>
              <a:schemeClr val="bg1">
                <a:lumMod val="85000"/>
              </a:schemeClr>
            </a:solidFill>
            <a:ln w="3810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050" b="1">
                  <a:solidFill>
                    <a:prstClr val="white"/>
                  </a:solidFill>
                  <a:latin typeface="Arial" charset="0"/>
                  <a:ea typeface="Arial" charset="0"/>
                  <a:cs typeface="Arial" charset="0"/>
                </a:rPr>
                <a:t>System / Network Attacks</a:t>
              </a:r>
            </a:p>
          </p:txBody>
        </p:sp>
        <p:sp>
          <p:nvSpPr>
            <p:cNvPr id="111" name="Rectangle 110"/>
            <p:cNvSpPr/>
            <p:nvPr/>
          </p:nvSpPr>
          <p:spPr>
            <a:xfrm>
              <a:off x="6938282" y="2547091"/>
              <a:ext cx="821803" cy="109728"/>
            </a:xfrm>
            <a:prstGeom prst="rect">
              <a:avLst/>
            </a:prstGeom>
            <a:gradFill>
              <a:gsLst>
                <a:gs pos="0">
                  <a:schemeClr val="bg1">
                    <a:lumMod val="75000"/>
                  </a:schemeClr>
                </a:gs>
                <a:gs pos="100000">
                  <a:schemeClr val="bg1">
                    <a:lumMod val="65000"/>
                  </a:schemeClr>
                </a:gs>
              </a:gsLst>
              <a:lin ang="16200000" scaled="0"/>
            </a:gradFill>
            <a:ln w="3810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050" b="1">
                <a:solidFill>
                  <a:prstClr val="white"/>
                </a:solidFill>
                <a:latin typeface="Arial" charset="0"/>
                <a:ea typeface="Arial" charset="0"/>
                <a:cs typeface="Arial" charset="0"/>
              </a:endParaRPr>
            </a:p>
          </p:txBody>
        </p:sp>
        <p:sp>
          <p:nvSpPr>
            <p:cNvPr id="112" name="Rectangle 111"/>
            <p:cNvSpPr/>
            <p:nvPr/>
          </p:nvSpPr>
          <p:spPr>
            <a:xfrm>
              <a:off x="6938282" y="3270400"/>
              <a:ext cx="821803" cy="109728"/>
            </a:xfrm>
            <a:prstGeom prst="rect">
              <a:avLst/>
            </a:prstGeom>
            <a:gradFill>
              <a:gsLst>
                <a:gs pos="0">
                  <a:schemeClr val="bg1">
                    <a:lumMod val="85000"/>
                  </a:schemeClr>
                </a:gs>
                <a:gs pos="100000">
                  <a:schemeClr val="bg1">
                    <a:lumMod val="75000"/>
                  </a:schemeClr>
                </a:gs>
              </a:gsLst>
              <a:lin ang="16200000" scaled="0"/>
            </a:gradFill>
            <a:ln w="3810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050" b="1">
                <a:solidFill>
                  <a:prstClr val="white"/>
                </a:solidFill>
                <a:latin typeface="Arial" charset="0"/>
                <a:ea typeface="Arial" charset="0"/>
                <a:cs typeface="Arial" charset="0"/>
              </a:endParaRPr>
            </a:p>
          </p:txBody>
        </p:sp>
      </p:grpSp>
      <p:sp>
        <p:nvSpPr>
          <p:cNvPr id="90" name="Title 6"/>
          <p:cNvSpPr txBox="1">
            <a:spLocks/>
          </p:cNvSpPr>
          <p:nvPr/>
        </p:nvSpPr>
        <p:spPr bwMode="auto">
          <a:xfrm>
            <a:off x="243840" y="-34324"/>
            <a:ext cx="8945880" cy="582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bodyPr>
          <a:lstStyle>
            <a:lvl1pPr algn="l" defTabSz="685800" rtl="0" eaLnBrk="0" fontAlgn="base" hangingPunct="0">
              <a:spcBef>
                <a:spcPct val="0"/>
              </a:spcBef>
              <a:spcAft>
                <a:spcPct val="0"/>
              </a:spcAft>
              <a:defRPr sz="2400" kern="1200">
                <a:solidFill>
                  <a:schemeClr val="bg1"/>
                </a:solidFill>
                <a:latin typeface="Arial" pitchFamily="34" charset="0"/>
                <a:ea typeface="ＭＳ Ｐゴシック" pitchFamily="34" charset="-128"/>
                <a:cs typeface="Arial" pitchFamily="34" charset="0"/>
              </a:defRPr>
            </a:lvl1pPr>
            <a:lvl2pPr algn="l" defTabSz="685800" rtl="0" eaLnBrk="0" fontAlgn="base" hangingPunct="0">
              <a:spcBef>
                <a:spcPct val="0"/>
              </a:spcBef>
              <a:spcAft>
                <a:spcPct val="0"/>
              </a:spcAft>
              <a:defRPr sz="2400">
                <a:solidFill>
                  <a:schemeClr val="bg1"/>
                </a:solidFill>
                <a:latin typeface="Arial" charset="0"/>
                <a:ea typeface="ＭＳ Ｐゴシック" pitchFamily="34" charset="-128"/>
                <a:cs typeface="Arial" charset="0"/>
              </a:defRPr>
            </a:lvl2pPr>
            <a:lvl3pPr algn="l" defTabSz="685800" rtl="0" eaLnBrk="0" fontAlgn="base" hangingPunct="0">
              <a:spcBef>
                <a:spcPct val="0"/>
              </a:spcBef>
              <a:spcAft>
                <a:spcPct val="0"/>
              </a:spcAft>
              <a:defRPr sz="2400">
                <a:solidFill>
                  <a:schemeClr val="bg1"/>
                </a:solidFill>
                <a:latin typeface="Arial" charset="0"/>
                <a:ea typeface="ＭＳ Ｐゴシック" pitchFamily="34" charset="-128"/>
                <a:cs typeface="Arial" charset="0"/>
              </a:defRPr>
            </a:lvl3pPr>
            <a:lvl4pPr algn="l" defTabSz="685800" rtl="0" eaLnBrk="0" fontAlgn="base" hangingPunct="0">
              <a:spcBef>
                <a:spcPct val="0"/>
              </a:spcBef>
              <a:spcAft>
                <a:spcPct val="0"/>
              </a:spcAft>
              <a:defRPr sz="2400">
                <a:solidFill>
                  <a:schemeClr val="bg1"/>
                </a:solidFill>
                <a:latin typeface="Arial" charset="0"/>
                <a:ea typeface="ＭＳ Ｐゴシック" pitchFamily="34" charset="-128"/>
                <a:cs typeface="Arial" charset="0"/>
              </a:defRPr>
            </a:lvl4pPr>
            <a:lvl5pPr algn="l" defTabSz="685800" rtl="0" eaLnBrk="0" fontAlgn="base" hangingPunct="0">
              <a:spcBef>
                <a:spcPct val="0"/>
              </a:spcBef>
              <a:spcAft>
                <a:spcPct val="0"/>
              </a:spcAft>
              <a:defRPr sz="2400">
                <a:solidFill>
                  <a:schemeClr val="bg1"/>
                </a:solidFill>
                <a:latin typeface="Arial" charset="0"/>
                <a:ea typeface="ＭＳ Ｐゴシック" pitchFamily="34" charset="-128"/>
                <a:cs typeface="Arial" charset="0"/>
              </a:defRPr>
            </a:lvl5pPr>
            <a:lvl6pPr marL="457200" algn="l" defTabSz="685800" rtl="0" fontAlgn="base">
              <a:spcBef>
                <a:spcPct val="0"/>
              </a:spcBef>
              <a:spcAft>
                <a:spcPct val="0"/>
              </a:spcAft>
              <a:defRPr sz="2400">
                <a:solidFill>
                  <a:schemeClr val="bg1"/>
                </a:solidFill>
                <a:latin typeface="Arial" charset="0"/>
                <a:ea typeface="ＭＳ Ｐゴシック" charset="0"/>
              </a:defRPr>
            </a:lvl6pPr>
            <a:lvl7pPr marL="914400" algn="l" defTabSz="685800" rtl="0" fontAlgn="base">
              <a:spcBef>
                <a:spcPct val="0"/>
              </a:spcBef>
              <a:spcAft>
                <a:spcPct val="0"/>
              </a:spcAft>
              <a:defRPr sz="2400">
                <a:solidFill>
                  <a:schemeClr val="bg1"/>
                </a:solidFill>
                <a:latin typeface="Arial" charset="0"/>
                <a:ea typeface="ＭＳ Ｐゴシック" charset="0"/>
              </a:defRPr>
            </a:lvl7pPr>
            <a:lvl8pPr marL="1371600" algn="l" defTabSz="685800" rtl="0" fontAlgn="base">
              <a:spcBef>
                <a:spcPct val="0"/>
              </a:spcBef>
              <a:spcAft>
                <a:spcPct val="0"/>
              </a:spcAft>
              <a:defRPr sz="2400">
                <a:solidFill>
                  <a:schemeClr val="bg1"/>
                </a:solidFill>
                <a:latin typeface="Arial" charset="0"/>
                <a:ea typeface="ＭＳ Ｐゴシック" charset="0"/>
              </a:defRPr>
            </a:lvl8pPr>
            <a:lvl9pPr marL="1828800" algn="l" defTabSz="685800" rtl="0" fontAlgn="base">
              <a:spcBef>
                <a:spcPct val="0"/>
              </a:spcBef>
              <a:spcAft>
                <a:spcPct val="0"/>
              </a:spcAft>
              <a:defRPr sz="2400">
                <a:solidFill>
                  <a:schemeClr val="bg1"/>
                </a:solidFill>
                <a:latin typeface="Arial" charset="0"/>
                <a:ea typeface="ＭＳ Ｐゴシック" charset="0"/>
              </a:defRPr>
            </a:lvl9pPr>
          </a:lstStyle>
          <a:p>
            <a:r>
              <a:rPr lang="en-US" sz="2300" dirty="0" smtClean="0">
                <a:solidFill>
                  <a:prstClr val="white"/>
                </a:solidFill>
              </a:rPr>
              <a:t>Cloud Defender delivers full </a:t>
            </a:r>
            <a:r>
              <a:rPr lang="en-US" sz="2300" dirty="0">
                <a:solidFill>
                  <a:prstClr val="white"/>
                </a:solidFill>
              </a:rPr>
              <a:t>stack security, experts included</a:t>
            </a:r>
          </a:p>
        </p:txBody>
      </p:sp>
      <p:sp>
        <p:nvSpPr>
          <p:cNvPr id="126" name="Rectangle 125"/>
          <p:cNvSpPr/>
          <p:nvPr/>
        </p:nvSpPr>
        <p:spPr>
          <a:xfrm>
            <a:off x="2977375" y="794116"/>
            <a:ext cx="1516762" cy="307777"/>
          </a:xfrm>
          <a:prstGeom prst="rect">
            <a:avLst/>
          </a:prstGeom>
        </p:spPr>
        <p:txBody>
          <a:bodyPr wrap="none">
            <a:spAutoFit/>
          </a:bodyPr>
          <a:lstStyle/>
          <a:p>
            <a:r>
              <a:rPr lang="en-US" b="1">
                <a:solidFill>
                  <a:srgbClr val="FF7F00"/>
                </a:solidFill>
                <a:latin typeface="Arial" panose="020B0604020202020204" pitchFamily="34" charset="0"/>
                <a:ea typeface="ＭＳ Ｐゴシック" charset="0"/>
                <a:cs typeface="Arial" panose="020B0604020202020204" pitchFamily="34" charset="0"/>
              </a:rPr>
              <a:t>Cloud Defender</a:t>
            </a:r>
            <a:endParaRPr lang="en-US" b="1">
              <a:solidFill>
                <a:srgbClr val="FF7F00"/>
              </a:solidFill>
              <a:latin typeface="Segoe UI" charset="0"/>
              <a:ea typeface="ＭＳ Ｐゴシック" charset="0"/>
            </a:endParaRPr>
          </a:p>
        </p:txBody>
      </p:sp>
      <p:sp>
        <p:nvSpPr>
          <p:cNvPr id="2" name="Rectangle 1"/>
          <p:cNvSpPr/>
          <p:nvPr/>
        </p:nvSpPr>
        <p:spPr>
          <a:xfrm>
            <a:off x="2931019" y="697357"/>
            <a:ext cx="1537455" cy="3852934"/>
          </a:xfrm>
          <a:prstGeom prst="rect">
            <a:avLst/>
          </a:prstGeom>
          <a:noFill/>
          <a:ln w="19050">
            <a:solidFill>
              <a:srgbClr val="FF7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latin typeface="Arial" panose="020B0604020202020204" pitchFamily="34" charset="0"/>
              <a:cs typeface="Arial" panose="020B0604020202020204" pitchFamily="34" charset="0"/>
            </a:endParaRPr>
          </a:p>
        </p:txBody>
      </p:sp>
      <p:sp>
        <p:nvSpPr>
          <p:cNvPr id="82" name="Rectangle 81"/>
          <p:cNvSpPr/>
          <p:nvPr/>
        </p:nvSpPr>
        <p:spPr>
          <a:xfrm>
            <a:off x="6108023" y="794116"/>
            <a:ext cx="1301703" cy="307777"/>
          </a:xfrm>
          <a:prstGeom prst="rect">
            <a:avLst/>
          </a:prstGeom>
        </p:spPr>
        <p:txBody>
          <a:bodyPr wrap="none">
            <a:spAutoFit/>
          </a:bodyPr>
          <a:lstStyle/>
          <a:p>
            <a:pPr algn="ctr"/>
            <a:r>
              <a:rPr lang="en-US" b="1">
                <a:solidFill>
                  <a:srgbClr val="FF7F00"/>
                </a:solidFill>
                <a:latin typeface="Arial" panose="020B0604020202020204" pitchFamily="34" charset="0"/>
                <a:ea typeface="ＭＳ Ｐゴシック" charset="0"/>
                <a:cs typeface="Arial" panose="020B0604020202020204" pitchFamily="34" charset="0"/>
              </a:rPr>
              <a:t>Active Watch</a:t>
            </a:r>
            <a:endParaRPr lang="en-US" b="1">
              <a:solidFill>
                <a:srgbClr val="FF7F00"/>
              </a:solidFill>
              <a:latin typeface="Segoe UI" charset="0"/>
              <a:ea typeface="ＭＳ Ｐゴシック" charset="0"/>
            </a:endParaRPr>
          </a:p>
        </p:txBody>
      </p:sp>
      <p:sp>
        <p:nvSpPr>
          <p:cNvPr id="100" name="TextBox 99"/>
          <p:cNvSpPr txBox="1"/>
          <p:nvPr/>
        </p:nvSpPr>
        <p:spPr>
          <a:xfrm>
            <a:off x="4638811" y="4645340"/>
            <a:ext cx="1715534" cy="307777"/>
          </a:xfrm>
          <a:prstGeom prst="rect">
            <a:avLst/>
          </a:prstGeom>
          <a:noFill/>
        </p:spPr>
        <p:txBody>
          <a:bodyPr wrap="none" rtlCol="0">
            <a:spAutoFit/>
          </a:bodyPr>
          <a:lstStyle/>
          <a:p>
            <a:r>
              <a:rPr lang="en-US" b="1">
                <a:solidFill>
                  <a:srgbClr val="3C3C3C"/>
                </a:solidFill>
                <a:latin typeface="Arial" charset="0"/>
                <a:ea typeface="Arial" charset="0"/>
                <a:cs typeface="Arial" charset="0"/>
              </a:rPr>
              <a:t>Managed Security</a:t>
            </a:r>
          </a:p>
        </p:txBody>
      </p:sp>
      <p:pic>
        <p:nvPicPr>
          <p:cNvPr id="101" name="Picture 100"/>
          <p:cNvPicPr>
            <a:picLocks/>
          </p:cNvPicPr>
          <p:nvPr/>
        </p:nvPicPr>
        <p:blipFill>
          <a:blip r:embed="rId4"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3370825" y="1130402"/>
            <a:ext cx="586964" cy="366203"/>
          </a:xfrm>
          <a:prstGeom prst="rect">
            <a:avLst/>
          </a:prstGeom>
        </p:spPr>
      </p:pic>
      <p:pic>
        <p:nvPicPr>
          <p:cNvPr id="102" name="Picture 101"/>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520102" y="1179013"/>
            <a:ext cx="260790" cy="290624"/>
          </a:xfrm>
          <a:prstGeom prst="rect">
            <a:avLst/>
          </a:prstGeom>
        </p:spPr>
      </p:pic>
      <p:sp>
        <p:nvSpPr>
          <p:cNvPr id="104" name="TextBox 103"/>
          <p:cNvSpPr txBox="1"/>
          <p:nvPr/>
        </p:nvSpPr>
        <p:spPr>
          <a:xfrm>
            <a:off x="204639" y="4647051"/>
            <a:ext cx="1498424" cy="307777"/>
          </a:xfrm>
          <a:prstGeom prst="rect">
            <a:avLst/>
          </a:prstGeom>
          <a:noFill/>
        </p:spPr>
        <p:txBody>
          <a:bodyPr wrap="none" rtlCol="0">
            <a:spAutoFit/>
          </a:bodyPr>
          <a:lstStyle/>
          <a:p>
            <a:r>
              <a:rPr lang="en-US" b="1">
                <a:solidFill>
                  <a:srgbClr val="3C3C3C"/>
                </a:solidFill>
                <a:latin typeface="Arial" charset="0"/>
                <a:ea typeface="Arial" charset="0"/>
                <a:cs typeface="Arial" charset="0"/>
              </a:rPr>
              <a:t>Your App Stack</a:t>
            </a:r>
          </a:p>
        </p:txBody>
      </p:sp>
      <p:sp>
        <p:nvSpPr>
          <p:cNvPr id="133" name="Rounded Rectangle 132"/>
          <p:cNvSpPr/>
          <p:nvPr/>
        </p:nvSpPr>
        <p:spPr>
          <a:xfrm>
            <a:off x="4762471" y="1452837"/>
            <a:ext cx="1522589" cy="2729884"/>
          </a:xfrm>
          <a:prstGeom prst="round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600"/>
              </a:spcBef>
            </a:pPr>
            <a:endParaRPr lang="en-US">
              <a:solidFill>
                <a:prstClr val="black"/>
              </a:solidFill>
              <a:latin typeface="Arial" panose="020B0604020202020204" pitchFamily="34" charset="0"/>
              <a:cs typeface="Arial" panose="020B0604020202020204" pitchFamily="34" charset="0"/>
            </a:endParaRPr>
          </a:p>
          <a:p>
            <a:pPr algn="ctr">
              <a:spcBef>
                <a:spcPts val="600"/>
              </a:spcBef>
            </a:pPr>
            <a:r>
              <a:rPr lang="en-US">
                <a:solidFill>
                  <a:prstClr val="black"/>
                </a:solidFill>
                <a:latin typeface="Arial" panose="020B0604020202020204" pitchFamily="34" charset="0"/>
                <a:cs typeface="Arial" panose="020B0604020202020204" pitchFamily="34" charset="0"/>
              </a:rPr>
              <a:t>Signatures &amp; Rules</a:t>
            </a:r>
          </a:p>
          <a:p>
            <a:pPr algn="ctr">
              <a:spcBef>
                <a:spcPts val="600"/>
              </a:spcBef>
            </a:pPr>
            <a:endParaRPr lang="en-US">
              <a:solidFill>
                <a:prstClr val="black"/>
              </a:solidFill>
              <a:latin typeface="Arial" panose="020B0604020202020204" pitchFamily="34" charset="0"/>
              <a:cs typeface="Arial" panose="020B0604020202020204" pitchFamily="34" charset="0"/>
            </a:endParaRPr>
          </a:p>
          <a:p>
            <a:pPr algn="ctr">
              <a:spcBef>
                <a:spcPts val="600"/>
              </a:spcBef>
            </a:pPr>
            <a:r>
              <a:rPr lang="en-US">
                <a:solidFill>
                  <a:prstClr val="black"/>
                </a:solidFill>
                <a:latin typeface="Arial" panose="020B0604020202020204" pitchFamily="34" charset="0"/>
                <a:cs typeface="Arial" panose="020B0604020202020204" pitchFamily="34" charset="0"/>
              </a:rPr>
              <a:t>Anomaly Detection</a:t>
            </a:r>
          </a:p>
          <a:p>
            <a:pPr algn="ctr">
              <a:spcBef>
                <a:spcPts val="600"/>
              </a:spcBef>
            </a:pPr>
            <a:endParaRPr lang="en-US">
              <a:solidFill>
                <a:prstClr val="black"/>
              </a:solidFill>
              <a:latin typeface="Arial" panose="020B0604020202020204" pitchFamily="34" charset="0"/>
              <a:cs typeface="Arial" panose="020B0604020202020204" pitchFamily="34" charset="0"/>
            </a:endParaRPr>
          </a:p>
          <a:p>
            <a:pPr algn="ctr">
              <a:spcBef>
                <a:spcPts val="600"/>
              </a:spcBef>
            </a:pPr>
            <a:r>
              <a:rPr lang="en-US">
                <a:solidFill>
                  <a:prstClr val="black"/>
                </a:solidFill>
                <a:latin typeface="Arial" panose="020B0604020202020204" pitchFamily="34" charset="0"/>
                <a:cs typeface="Arial" panose="020B0604020202020204" pitchFamily="34" charset="0"/>
              </a:rPr>
              <a:t>Machine Learning</a:t>
            </a:r>
          </a:p>
        </p:txBody>
      </p:sp>
      <p:sp>
        <p:nvSpPr>
          <p:cNvPr id="134" name="Rounded Rectangle 133"/>
          <p:cNvSpPr/>
          <p:nvPr/>
        </p:nvSpPr>
        <p:spPr>
          <a:xfrm>
            <a:off x="6886246" y="1508592"/>
            <a:ext cx="1848661" cy="2729884"/>
          </a:xfrm>
          <a:prstGeom prst="round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solidFill>
                <a:prstClr val="black"/>
              </a:solidFill>
              <a:latin typeface="Arial" panose="020B0604020202020204" pitchFamily="34" charset="0"/>
              <a:ea typeface="ＭＳ Ｐゴシック" charset="0"/>
              <a:cs typeface="Arial" panose="020B0604020202020204" pitchFamily="34" charset="0"/>
            </a:endParaRPr>
          </a:p>
          <a:p>
            <a:pPr algn="ctr"/>
            <a:r>
              <a:rPr lang="en-US">
                <a:solidFill>
                  <a:prstClr val="black"/>
                </a:solidFill>
                <a:latin typeface="Arial" panose="020B0604020202020204" pitchFamily="34" charset="0"/>
                <a:ea typeface="ＭＳ Ｐゴシック" charset="0"/>
                <a:cs typeface="Arial" panose="020B0604020202020204" pitchFamily="34" charset="0"/>
              </a:rPr>
              <a:t>Threat Intelligence</a:t>
            </a:r>
          </a:p>
          <a:p>
            <a:pPr algn="ctr"/>
            <a:endParaRPr lang="en-US">
              <a:solidFill>
                <a:prstClr val="black"/>
              </a:solidFill>
              <a:latin typeface="Arial" panose="020B0604020202020204" pitchFamily="34" charset="0"/>
              <a:ea typeface="ＭＳ Ｐゴシック" charset="0"/>
              <a:cs typeface="Arial" panose="020B0604020202020204" pitchFamily="34" charset="0"/>
            </a:endParaRPr>
          </a:p>
          <a:p>
            <a:pPr algn="ctr"/>
            <a:r>
              <a:rPr lang="en-US">
                <a:solidFill>
                  <a:prstClr val="black"/>
                </a:solidFill>
                <a:latin typeface="Arial" panose="020B0604020202020204" pitchFamily="34" charset="0"/>
                <a:ea typeface="ＭＳ Ｐゴシック" charset="0"/>
                <a:cs typeface="Arial" panose="020B0604020202020204" pitchFamily="34" charset="0"/>
              </a:rPr>
              <a:t>Security Research</a:t>
            </a:r>
          </a:p>
          <a:p>
            <a:pPr algn="ctr"/>
            <a:endParaRPr lang="en-US">
              <a:solidFill>
                <a:prstClr val="black"/>
              </a:solidFill>
              <a:latin typeface="Arial" panose="020B0604020202020204" pitchFamily="34" charset="0"/>
              <a:ea typeface="ＭＳ Ｐゴシック" charset="0"/>
              <a:cs typeface="Arial" panose="020B0604020202020204" pitchFamily="34" charset="0"/>
            </a:endParaRPr>
          </a:p>
          <a:p>
            <a:pPr algn="ctr"/>
            <a:r>
              <a:rPr lang="en-US">
                <a:solidFill>
                  <a:prstClr val="black"/>
                </a:solidFill>
                <a:latin typeface="Arial" panose="020B0604020202020204" pitchFamily="34" charset="0"/>
                <a:ea typeface="ＭＳ Ｐゴシック" charset="0"/>
                <a:cs typeface="Arial" panose="020B0604020202020204" pitchFamily="34" charset="0"/>
              </a:rPr>
              <a:t>Data Science</a:t>
            </a:r>
          </a:p>
          <a:p>
            <a:pPr algn="ctr"/>
            <a:endParaRPr lang="en-US">
              <a:solidFill>
                <a:prstClr val="black"/>
              </a:solidFill>
              <a:latin typeface="Arial" panose="020B0604020202020204" pitchFamily="34" charset="0"/>
              <a:ea typeface="ＭＳ Ｐゴシック" charset="0"/>
              <a:cs typeface="Arial" panose="020B0604020202020204" pitchFamily="34" charset="0"/>
            </a:endParaRPr>
          </a:p>
          <a:p>
            <a:pPr algn="ctr"/>
            <a:r>
              <a:rPr lang="en-US">
                <a:solidFill>
                  <a:prstClr val="black"/>
                </a:solidFill>
                <a:latin typeface="Arial" panose="020B0604020202020204" pitchFamily="34" charset="0"/>
                <a:ea typeface="ＭＳ Ｐゴシック" charset="0"/>
                <a:cs typeface="Arial" panose="020B0604020202020204" pitchFamily="34" charset="0"/>
              </a:rPr>
              <a:t>Security Content</a:t>
            </a:r>
          </a:p>
          <a:p>
            <a:pPr algn="ctr"/>
            <a:endParaRPr lang="en-US">
              <a:solidFill>
                <a:prstClr val="black"/>
              </a:solidFill>
              <a:latin typeface="Arial" panose="020B0604020202020204" pitchFamily="34" charset="0"/>
              <a:ea typeface="ＭＳ Ｐゴシック" charset="0"/>
              <a:cs typeface="Arial" panose="020B0604020202020204" pitchFamily="34" charset="0"/>
            </a:endParaRPr>
          </a:p>
          <a:p>
            <a:pPr algn="ctr"/>
            <a:r>
              <a:rPr lang="en-US">
                <a:solidFill>
                  <a:prstClr val="black"/>
                </a:solidFill>
                <a:latin typeface="Arial" panose="020B0604020202020204" pitchFamily="34" charset="0"/>
                <a:ea typeface="ＭＳ Ｐゴシック" charset="0"/>
                <a:cs typeface="Arial" panose="020B0604020202020204" pitchFamily="34" charset="0"/>
              </a:rPr>
              <a:t>Security Operations Center</a:t>
            </a:r>
          </a:p>
          <a:p>
            <a:pPr algn="ctr"/>
            <a:endParaRPr lang="en-US" sz="1200">
              <a:solidFill>
                <a:srgbClr val="3C3C3C"/>
              </a:solidFill>
              <a:latin typeface="Arial" panose="020B0604020202020204" pitchFamily="34" charset="0"/>
              <a:ea typeface="Arial" charset="0"/>
              <a:cs typeface="Arial" panose="020B0604020202020204" pitchFamily="34" charset="0"/>
            </a:endParaRPr>
          </a:p>
        </p:txBody>
      </p:sp>
      <p:sp>
        <p:nvSpPr>
          <p:cNvPr id="135" name="Rectangle 134"/>
          <p:cNvSpPr/>
          <p:nvPr/>
        </p:nvSpPr>
        <p:spPr>
          <a:xfrm>
            <a:off x="4617689" y="697358"/>
            <a:ext cx="4282371" cy="3847364"/>
          </a:xfrm>
          <a:prstGeom prst="rect">
            <a:avLst/>
          </a:prstGeom>
          <a:noFill/>
          <a:ln w="19050">
            <a:solidFill>
              <a:srgbClr val="FF7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latin typeface="Arial" panose="020B0604020202020204" pitchFamily="34" charset="0"/>
              <a:cs typeface="Arial" panose="020B0604020202020204" pitchFamily="34" charset="0"/>
            </a:endParaRPr>
          </a:p>
        </p:txBody>
      </p:sp>
      <p:sp>
        <p:nvSpPr>
          <p:cNvPr id="77" name="Rectangle 76"/>
          <p:cNvSpPr/>
          <p:nvPr/>
        </p:nvSpPr>
        <p:spPr>
          <a:xfrm>
            <a:off x="5293781" y="1109327"/>
            <a:ext cx="784189" cy="415498"/>
          </a:xfrm>
          <a:prstGeom prst="rect">
            <a:avLst/>
          </a:prstGeom>
        </p:spPr>
        <p:txBody>
          <a:bodyPr wrap="none">
            <a:spAutoFit/>
          </a:bodyPr>
          <a:lstStyle/>
          <a:p>
            <a:r>
              <a:rPr lang="en-US" sz="1050" b="1">
                <a:solidFill>
                  <a:srgbClr val="2D2D2D">
                    <a:lumMod val="75000"/>
                    <a:lumOff val="25000"/>
                  </a:srgbClr>
                </a:solidFill>
                <a:latin typeface="Arial" panose="020B0604020202020204" pitchFamily="34" charset="0"/>
                <a:ea typeface="ＭＳ Ｐゴシック" charset="0"/>
                <a:cs typeface="Arial" panose="020B0604020202020204" pitchFamily="34" charset="0"/>
              </a:rPr>
              <a:t>Security</a:t>
            </a:r>
            <a:br>
              <a:rPr lang="en-US" sz="1050" b="1">
                <a:solidFill>
                  <a:srgbClr val="2D2D2D">
                    <a:lumMod val="75000"/>
                    <a:lumOff val="25000"/>
                  </a:srgbClr>
                </a:solidFill>
                <a:latin typeface="Arial" panose="020B0604020202020204" pitchFamily="34" charset="0"/>
                <a:ea typeface="ＭＳ Ｐゴシック" charset="0"/>
                <a:cs typeface="Arial" panose="020B0604020202020204" pitchFamily="34" charset="0"/>
              </a:rPr>
            </a:br>
            <a:r>
              <a:rPr lang="en-US" sz="1050" b="1">
                <a:solidFill>
                  <a:srgbClr val="2D2D2D">
                    <a:lumMod val="75000"/>
                    <a:lumOff val="25000"/>
                  </a:srgbClr>
                </a:solidFill>
                <a:latin typeface="Arial" panose="020B0604020202020204" pitchFamily="34" charset="0"/>
                <a:ea typeface="ＭＳ Ｐゴシック" charset="0"/>
                <a:cs typeface="Arial" panose="020B0604020202020204" pitchFamily="34" charset="0"/>
              </a:rPr>
              <a:t>Analytics</a:t>
            </a:r>
            <a:endParaRPr lang="en-US" sz="1050" b="1">
              <a:solidFill>
                <a:srgbClr val="2D2D2D">
                  <a:lumMod val="75000"/>
                  <a:lumOff val="25000"/>
                </a:srgbClr>
              </a:solidFill>
              <a:latin typeface="Segoe UI" charset="0"/>
              <a:ea typeface="ＭＳ Ｐゴシック" charset="0"/>
            </a:endParaRPr>
          </a:p>
        </p:txBody>
      </p:sp>
      <p:pic>
        <p:nvPicPr>
          <p:cNvPr id="78" name="Picture 77"/>
          <p:cNvPicPr>
            <a:picLocks noChangeAspect="1"/>
          </p:cNvPicPr>
          <p:nvPr/>
        </p:nvPicPr>
        <p:blipFill rotWithShape="1">
          <a:blip r:embed="rId6" cstate="screen">
            <a:duotone>
              <a:prstClr val="black"/>
              <a:schemeClr val="accent5">
                <a:tint val="45000"/>
                <a:satMod val="400000"/>
              </a:schemeClr>
            </a:duotone>
            <a:extLst>
              <a:ext uri="{BEBA8EAE-BF5A-486C-A8C5-ECC9F3942E4B}">
                <a14:imgProps xmlns:a14="http://schemas.microsoft.com/office/drawing/2010/main">
                  <a14:imgLayer r:embed="rId7">
                    <a14:imgEffect>
                      <a14:brightnessContrast bright="29000" contrast="-63000"/>
                    </a14:imgEffect>
                  </a14:imgLayer>
                </a14:imgProps>
              </a:ext>
              <a:ext uri="{28A0092B-C50C-407E-A947-70E740481C1C}">
                <a14:useLocalDpi xmlns:a14="http://schemas.microsoft.com/office/drawing/2010/main"/>
              </a:ext>
            </a:extLst>
          </a:blip>
          <a:srcRect/>
          <a:stretch/>
        </p:blipFill>
        <p:spPr bwMode="auto">
          <a:xfrm>
            <a:off x="5026068" y="1165130"/>
            <a:ext cx="264533" cy="307726"/>
          </a:xfrm>
          <a:prstGeom prst="rect">
            <a:avLst/>
          </a:prstGeom>
          <a:solidFill>
            <a:schemeClr val="bg1"/>
          </a:solidFill>
          <a:ln>
            <a:noFill/>
          </a:ln>
          <a:extLst>
            <a:ext uri="{53640926-AAD7-44D8-BBD7-CCE9431645EC}">
              <a14:shadowObscured xmlns:a14="http://schemas.microsoft.com/office/drawing/2010/main"/>
            </a:ext>
          </a:extLst>
        </p:spPr>
      </p:pic>
      <p:sp>
        <p:nvSpPr>
          <p:cNvPr id="79" name="Rectangle 78"/>
          <p:cNvSpPr/>
          <p:nvPr/>
        </p:nvSpPr>
        <p:spPr>
          <a:xfrm>
            <a:off x="7637866" y="1109327"/>
            <a:ext cx="739305" cy="415498"/>
          </a:xfrm>
          <a:prstGeom prst="rect">
            <a:avLst/>
          </a:prstGeom>
        </p:spPr>
        <p:txBody>
          <a:bodyPr wrap="none">
            <a:spAutoFit/>
          </a:bodyPr>
          <a:lstStyle/>
          <a:p>
            <a:pPr algn="ctr"/>
            <a:r>
              <a:rPr lang="en-US" sz="1050" b="1">
                <a:solidFill>
                  <a:srgbClr val="2D2D2D">
                    <a:lumMod val="75000"/>
                    <a:lumOff val="25000"/>
                  </a:srgbClr>
                </a:solidFill>
                <a:latin typeface="Arial" panose="020B0604020202020204" pitchFamily="34" charset="0"/>
                <a:ea typeface="ＭＳ Ｐゴシック" charset="0"/>
                <a:cs typeface="Arial" panose="020B0604020202020204" pitchFamily="34" charset="0"/>
              </a:rPr>
              <a:t>Experts</a:t>
            </a:r>
            <a:br>
              <a:rPr lang="en-US" sz="1050" b="1">
                <a:solidFill>
                  <a:srgbClr val="2D2D2D">
                    <a:lumMod val="75000"/>
                    <a:lumOff val="25000"/>
                  </a:srgbClr>
                </a:solidFill>
                <a:latin typeface="Arial" panose="020B0604020202020204" pitchFamily="34" charset="0"/>
                <a:ea typeface="ＭＳ Ｐゴシック" charset="0"/>
                <a:cs typeface="Arial" panose="020B0604020202020204" pitchFamily="34" charset="0"/>
              </a:rPr>
            </a:br>
            <a:r>
              <a:rPr lang="en-US" sz="1050" b="1">
                <a:solidFill>
                  <a:srgbClr val="2D2D2D">
                    <a:lumMod val="75000"/>
                    <a:lumOff val="25000"/>
                  </a:srgbClr>
                </a:solidFill>
                <a:latin typeface="Arial" panose="020B0604020202020204" pitchFamily="34" charset="0"/>
                <a:ea typeface="ＭＳ Ｐゴシック" charset="0"/>
                <a:cs typeface="Arial" panose="020B0604020202020204" pitchFamily="34" charset="0"/>
              </a:rPr>
              <a:t>Analysis</a:t>
            </a:r>
            <a:endParaRPr lang="en-US" sz="1050" b="1">
              <a:solidFill>
                <a:srgbClr val="2D2D2D">
                  <a:lumMod val="75000"/>
                  <a:lumOff val="25000"/>
                </a:srgbClr>
              </a:solidFill>
              <a:latin typeface="Segoe UI" charset="0"/>
              <a:ea typeface="ＭＳ Ｐゴシック" charset="0"/>
            </a:endParaRPr>
          </a:p>
        </p:txBody>
      </p:sp>
      <p:pic>
        <p:nvPicPr>
          <p:cNvPr id="10" name="Picture 9"/>
          <p:cNvPicPr>
            <a:picLocks noChangeAspect="1"/>
          </p:cNvPicPr>
          <p:nvPr/>
        </p:nvPicPr>
        <p:blipFill>
          <a:blip r:embed="rId8"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7209922" y="1137781"/>
            <a:ext cx="484936" cy="349255"/>
          </a:xfrm>
          <a:prstGeom prst="rect">
            <a:avLst/>
          </a:prstGeom>
        </p:spPr>
      </p:pic>
      <p:cxnSp>
        <p:nvCxnSpPr>
          <p:cNvPr id="136" name="Straight Connector 135"/>
          <p:cNvCxnSpPr/>
          <p:nvPr/>
        </p:nvCxnSpPr>
        <p:spPr>
          <a:xfrm>
            <a:off x="5049147" y="2502694"/>
            <a:ext cx="912457" cy="0"/>
          </a:xfrm>
          <a:prstGeom prst="line">
            <a:avLst/>
          </a:prstGeom>
          <a:ln>
            <a:solidFill>
              <a:srgbClr val="FF7F0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5049147" y="3273297"/>
            <a:ext cx="912457" cy="0"/>
          </a:xfrm>
          <a:prstGeom prst="line">
            <a:avLst/>
          </a:prstGeom>
          <a:ln>
            <a:solidFill>
              <a:srgbClr val="FF7F00"/>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9" cstate="screen">
            <a:alphaModFix amt="9000"/>
            <a:extLst>
              <a:ext uri="{28A0092B-C50C-407E-A947-70E740481C1C}">
                <a14:useLocalDpi xmlns:a14="http://schemas.microsoft.com/office/drawing/2010/main"/>
              </a:ext>
            </a:extLst>
          </a:blip>
          <a:stretch>
            <a:fillRect/>
          </a:stretch>
        </p:blipFill>
        <p:spPr>
          <a:xfrm>
            <a:off x="5282583" y="1453035"/>
            <a:ext cx="2952582" cy="2903371"/>
          </a:xfrm>
          <a:prstGeom prst="rect">
            <a:avLst/>
          </a:prstGeom>
        </p:spPr>
      </p:pic>
    </p:spTree>
    <p:extLst>
      <p:ext uri="{BB962C8B-B14F-4D97-AF65-F5344CB8AC3E}">
        <p14:creationId xmlns:p14="http://schemas.microsoft.com/office/powerpoint/2010/main" val="408386466"/>
      </p:ext>
    </p:extLst>
  </p:cSld>
  <p:clrMapOvr>
    <a:masterClrMapping/>
  </p:clrMapOvr>
  <p:transition spd="slow">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a:xfrm>
            <a:off x="1686105" y="2692093"/>
            <a:ext cx="4885038" cy="1357217"/>
          </a:xfrm>
          <a:prstGeom prst="roundRect">
            <a:avLst>
              <a:gd name="adj" fmla="val 3160"/>
            </a:avLst>
          </a:prstGeom>
          <a:no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black"/>
              </a:solidFill>
            </a:endParaRPr>
          </a:p>
        </p:txBody>
      </p:sp>
      <p:cxnSp>
        <p:nvCxnSpPr>
          <p:cNvPr id="150" name="Straight Connector 149"/>
          <p:cNvCxnSpPr/>
          <p:nvPr/>
        </p:nvCxnSpPr>
        <p:spPr>
          <a:xfrm flipH="1" flipV="1">
            <a:off x="6179826" y="3153902"/>
            <a:ext cx="842" cy="1017011"/>
          </a:xfrm>
          <a:prstGeom prst="line">
            <a:avLst/>
          </a:prstGeom>
          <a:ln w="76200">
            <a:solidFill>
              <a:srgbClr val="FF9300"/>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sz="2000" smtClean="0"/>
              <a:t>3-Tier applications using VMs only</a:t>
            </a:r>
            <a:endParaRPr lang="en-US" sz="2000" dirty="0"/>
          </a:p>
        </p:txBody>
      </p:sp>
      <p:sp>
        <p:nvSpPr>
          <p:cNvPr id="6" name="Rounded Rectangle 5"/>
          <p:cNvSpPr/>
          <p:nvPr/>
        </p:nvSpPr>
        <p:spPr>
          <a:xfrm>
            <a:off x="1508148" y="1094544"/>
            <a:ext cx="5151120" cy="3215640"/>
          </a:xfrm>
          <a:prstGeom prst="roundRect">
            <a:avLst>
              <a:gd name="adj" fmla="val 3160"/>
            </a:avLst>
          </a:prstGeom>
          <a:no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black"/>
              </a:solidFill>
            </a:endParaRPr>
          </a:p>
        </p:txBody>
      </p:sp>
      <p:cxnSp>
        <p:nvCxnSpPr>
          <p:cNvPr id="44" name="Straight Connector 43"/>
          <p:cNvCxnSpPr/>
          <p:nvPr/>
        </p:nvCxnSpPr>
        <p:spPr>
          <a:xfrm flipH="1" flipV="1">
            <a:off x="1055114" y="3385497"/>
            <a:ext cx="1053238" cy="3002"/>
          </a:xfrm>
          <a:prstGeom prst="line">
            <a:avLst/>
          </a:prstGeom>
          <a:ln w="76200">
            <a:solidFill>
              <a:schemeClr val="bg1">
                <a:lumMod val="75000"/>
              </a:schemeClr>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flipV="1">
            <a:off x="2630733" y="3382357"/>
            <a:ext cx="571110" cy="1724"/>
          </a:xfrm>
          <a:prstGeom prst="line">
            <a:avLst/>
          </a:prstGeom>
          <a:ln w="76200">
            <a:solidFill>
              <a:schemeClr val="bg1">
                <a:lumMod val="75000"/>
              </a:schemeClr>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3587584" y="4151501"/>
            <a:ext cx="3321980" cy="13742"/>
          </a:xfrm>
          <a:prstGeom prst="line">
            <a:avLst/>
          </a:prstGeom>
          <a:ln w="76200">
            <a:solidFill>
              <a:srgbClr val="FF9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5032548" y="3192060"/>
            <a:ext cx="0" cy="990767"/>
          </a:xfrm>
          <a:prstGeom prst="line">
            <a:avLst/>
          </a:prstGeom>
          <a:ln w="76200">
            <a:solidFill>
              <a:srgbClr val="FF93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3595598" y="3161319"/>
            <a:ext cx="0" cy="1026958"/>
          </a:xfrm>
          <a:prstGeom prst="line">
            <a:avLst/>
          </a:prstGeom>
          <a:ln w="76200">
            <a:solidFill>
              <a:srgbClr val="FF9300"/>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5704935" y="842320"/>
            <a:ext cx="511981" cy="321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black"/>
              </a:solidFill>
            </a:endParaRPr>
          </a:p>
        </p:txBody>
      </p:sp>
      <p:sp>
        <p:nvSpPr>
          <p:cNvPr id="59" name="Rectangle 58"/>
          <p:cNvSpPr/>
          <p:nvPr/>
        </p:nvSpPr>
        <p:spPr>
          <a:xfrm>
            <a:off x="5445203" y="3974567"/>
            <a:ext cx="870567" cy="142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black"/>
              </a:solidFill>
            </a:endParaRPr>
          </a:p>
        </p:txBody>
      </p:sp>
      <p:sp>
        <p:nvSpPr>
          <p:cNvPr id="60" name="Oval 59"/>
          <p:cNvSpPr/>
          <p:nvPr/>
        </p:nvSpPr>
        <p:spPr>
          <a:xfrm>
            <a:off x="2168755" y="3198633"/>
            <a:ext cx="401597" cy="401597"/>
          </a:xfrm>
          <a:prstGeom prst="ellipse">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black"/>
              </a:solidFill>
            </a:endParaRPr>
          </a:p>
        </p:txBody>
      </p:sp>
      <p:sp>
        <p:nvSpPr>
          <p:cNvPr id="62" name="Oval 61"/>
          <p:cNvSpPr/>
          <p:nvPr/>
        </p:nvSpPr>
        <p:spPr>
          <a:xfrm>
            <a:off x="590832" y="3209407"/>
            <a:ext cx="401597" cy="401597"/>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black"/>
              </a:solidFill>
            </a:endParaRPr>
          </a:p>
        </p:txBody>
      </p:sp>
      <p:sp>
        <p:nvSpPr>
          <p:cNvPr id="68" name="TextBox 67"/>
          <p:cNvSpPr txBox="1"/>
          <p:nvPr/>
        </p:nvSpPr>
        <p:spPr>
          <a:xfrm>
            <a:off x="5713386" y="957532"/>
            <a:ext cx="562975" cy="261610"/>
          </a:xfrm>
          <a:prstGeom prst="rect">
            <a:avLst/>
          </a:prstGeom>
          <a:noFill/>
        </p:spPr>
        <p:txBody>
          <a:bodyPr wrap="none" rtlCol="0">
            <a:spAutoFit/>
          </a:bodyPr>
          <a:lstStyle/>
          <a:p>
            <a:pPr defTabSz="685783"/>
            <a:r>
              <a:rPr lang="en-US" sz="1100" b="1" dirty="0">
                <a:solidFill>
                  <a:srgbClr val="0070C0"/>
                </a:solidFill>
                <a:latin typeface="Arial" pitchFamily="34" charset="0"/>
                <a:cs typeface="Arial" pitchFamily="34" charset="0"/>
              </a:rPr>
              <a:t>VNET</a:t>
            </a:r>
            <a:endParaRPr lang="en-US" sz="1600" b="1" dirty="0">
              <a:solidFill>
                <a:srgbClr val="0070C0"/>
              </a:solidFill>
              <a:latin typeface="Arial" pitchFamily="34" charset="0"/>
              <a:cs typeface="Arial" pitchFamily="34" charset="0"/>
            </a:endParaRPr>
          </a:p>
        </p:txBody>
      </p:sp>
      <p:sp>
        <p:nvSpPr>
          <p:cNvPr id="69" name="TextBox 68"/>
          <p:cNvSpPr txBox="1"/>
          <p:nvPr/>
        </p:nvSpPr>
        <p:spPr>
          <a:xfrm>
            <a:off x="5416766" y="3957205"/>
            <a:ext cx="923084" cy="184666"/>
          </a:xfrm>
          <a:prstGeom prst="rect">
            <a:avLst/>
          </a:prstGeom>
          <a:noFill/>
        </p:spPr>
        <p:txBody>
          <a:bodyPr wrap="square" rtlCol="0">
            <a:spAutoFit/>
          </a:bodyPr>
          <a:lstStyle/>
          <a:p>
            <a:pPr defTabSz="685783"/>
            <a:r>
              <a:rPr lang="en-US" sz="600" b="1" dirty="0">
                <a:solidFill>
                  <a:srgbClr val="0070C0"/>
                </a:solidFill>
                <a:latin typeface="Arial" pitchFamily="34" charset="0"/>
                <a:cs typeface="Arial" pitchFamily="34" charset="0"/>
              </a:rPr>
              <a:t>RESOURCE GROUP</a:t>
            </a:r>
            <a:endParaRPr lang="en-US" sz="900" b="1" dirty="0">
              <a:solidFill>
                <a:srgbClr val="0070C0"/>
              </a:solidFill>
              <a:latin typeface="Arial" pitchFamily="34" charset="0"/>
              <a:cs typeface="Arial" pitchFamily="34" charset="0"/>
            </a:endParaRPr>
          </a:p>
        </p:txBody>
      </p:sp>
      <p:sp>
        <p:nvSpPr>
          <p:cNvPr id="71" name="TextBox 70"/>
          <p:cNvSpPr txBox="1"/>
          <p:nvPr/>
        </p:nvSpPr>
        <p:spPr>
          <a:xfrm>
            <a:off x="482532" y="3648365"/>
            <a:ext cx="618196" cy="276999"/>
          </a:xfrm>
          <a:prstGeom prst="rect">
            <a:avLst/>
          </a:prstGeom>
          <a:noFill/>
        </p:spPr>
        <p:txBody>
          <a:bodyPr wrap="square" rtlCol="0">
            <a:spAutoFit/>
          </a:bodyPr>
          <a:lstStyle/>
          <a:p>
            <a:pPr algn="ctr" defTabSz="685783"/>
            <a:r>
              <a:rPr lang="en-US" sz="600" b="1" dirty="0">
                <a:solidFill>
                  <a:prstClr val="black">
                    <a:lumMod val="75000"/>
                    <a:lumOff val="25000"/>
                  </a:prstClr>
                </a:solidFill>
                <a:latin typeface="Arial" pitchFamily="34" charset="0"/>
                <a:cs typeface="Arial" pitchFamily="34" charset="0"/>
              </a:rPr>
              <a:t>Web Traffic</a:t>
            </a:r>
          </a:p>
          <a:p>
            <a:pPr algn="ctr" defTabSz="685783"/>
            <a:r>
              <a:rPr lang="en-US" sz="600" b="1" dirty="0">
                <a:solidFill>
                  <a:prstClr val="black">
                    <a:lumMod val="75000"/>
                    <a:lumOff val="25000"/>
                  </a:prstClr>
                </a:solidFill>
                <a:latin typeface="Arial" pitchFamily="34" charset="0"/>
                <a:cs typeface="Arial" pitchFamily="34" charset="0"/>
              </a:rPr>
              <a:t>Customer B</a:t>
            </a:r>
            <a:endParaRPr lang="en-US" sz="900" b="1" dirty="0">
              <a:solidFill>
                <a:prstClr val="black">
                  <a:lumMod val="75000"/>
                  <a:lumOff val="25000"/>
                </a:prstClr>
              </a:solidFill>
              <a:latin typeface="Arial" pitchFamily="34" charset="0"/>
              <a:cs typeface="Arial" pitchFamily="34" charset="0"/>
            </a:endParaRPr>
          </a:p>
        </p:txBody>
      </p:sp>
      <p:grpSp>
        <p:nvGrpSpPr>
          <p:cNvPr id="5" name="Group 4"/>
          <p:cNvGrpSpPr/>
          <p:nvPr/>
        </p:nvGrpSpPr>
        <p:grpSpPr>
          <a:xfrm>
            <a:off x="7602664" y="883545"/>
            <a:ext cx="618196" cy="602004"/>
            <a:chOff x="10085377" y="1178058"/>
            <a:chExt cx="824261" cy="802671"/>
          </a:xfrm>
        </p:grpSpPr>
        <p:sp>
          <p:nvSpPr>
            <p:cNvPr id="63" name="Oval 62"/>
            <p:cNvSpPr/>
            <p:nvPr/>
          </p:nvSpPr>
          <p:spPr>
            <a:xfrm>
              <a:off x="10229776" y="1178058"/>
              <a:ext cx="535463" cy="535463"/>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black"/>
                </a:solidFill>
              </a:endParaRPr>
            </a:p>
          </p:txBody>
        </p:sp>
        <p:sp>
          <p:nvSpPr>
            <p:cNvPr id="70" name="TextBox 69"/>
            <p:cNvSpPr txBox="1"/>
            <p:nvPr/>
          </p:nvSpPr>
          <p:spPr>
            <a:xfrm>
              <a:off x="10085377" y="1734508"/>
              <a:ext cx="824261" cy="246221"/>
            </a:xfrm>
            <a:prstGeom prst="rect">
              <a:avLst/>
            </a:prstGeom>
            <a:noFill/>
          </p:spPr>
          <p:txBody>
            <a:bodyPr wrap="square" rtlCol="0">
              <a:spAutoFit/>
            </a:bodyPr>
            <a:lstStyle/>
            <a:p>
              <a:pPr algn="ctr" defTabSz="685783"/>
              <a:r>
                <a:rPr lang="en-US" sz="600" b="1" dirty="0">
                  <a:solidFill>
                    <a:prstClr val="black">
                      <a:lumMod val="75000"/>
                      <a:lumOff val="25000"/>
                    </a:prstClr>
                  </a:solidFill>
                  <a:latin typeface="Arial" pitchFamily="34" charset="0"/>
                  <a:cs typeface="Arial" pitchFamily="34" charset="0"/>
                </a:rPr>
                <a:t>Alert Logic</a:t>
              </a:r>
              <a:endParaRPr lang="en-US" sz="900" b="1" dirty="0">
                <a:solidFill>
                  <a:prstClr val="black">
                    <a:lumMod val="75000"/>
                    <a:lumOff val="25000"/>
                  </a:prstClr>
                </a:solidFill>
                <a:latin typeface="Arial" pitchFamily="34" charset="0"/>
                <a:cs typeface="Arial" pitchFamily="34" charset="0"/>
              </a:endParaRPr>
            </a:p>
          </p:txBody>
        </p:sp>
        <p:pic>
          <p:nvPicPr>
            <p:cNvPr id="84" name="Picture 8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239178" y="1186910"/>
              <a:ext cx="516659" cy="516659"/>
            </a:xfrm>
            <a:prstGeom prst="rect">
              <a:avLst/>
            </a:prstGeom>
          </p:spPr>
        </p:pic>
      </p:grpSp>
      <p:pic>
        <p:nvPicPr>
          <p:cNvPr id="85" name="Picture 8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97883" y="3205684"/>
            <a:ext cx="387494" cy="387494"/>
          </a:xfrm>
          <a:prstGeom prst="rect">
            <a:avLst/>
          </a:prstGeom>
        </p:spPr>
      </p:pic>
      <p:grpSp>
        <p:nvGrpSpPr>
          <p:cNvPr id="3" name="Group 2"/>
          <p:cNvGrpSpPr/>
          <p:nvPr/>
        </p:nvGrpSpPr>
        <p:grpSpPr>
          <a:xfrm>
            <a:off x="7509139" y="2550465"/>
            <a:ext cx="869207" cy="960788"/>
            <a:chOff x="3155465" y="2172184"/>
            <a:chExt cx="1158942" cy="1281050"/>
          </a:xfrm>
        </p:grpSpPr>
        <p:sp>
          <p:nvSpPr>
            <p:cNvPr id="35" name="Rounded Rectangle 34"/>
            <p:cNvSpPr/>
            <p:nvPr/>
          </p:nvSpPr>
          <p:spPr>
            <a:xfrm>
              <a:off x="3296742" y="2213281"/>
              <a:ext cx="911655" cy="1169313"/>
            </a:xfrm>
            <a:prstGeom prst="roundRect">
              <a:avLst>
                <a:gd name="adj" fmla="val 9438"/>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black"/>
                </a:solidFill>
              </a:endParaRPr>
            </a:p>
          </p:txBody>
        </p:sp>
        <p:sp>
          <p:nvSpPr>
            <p:cNvPr id="36" name="Oval 35"/>
            <p:cNvSpPr/>
            <p:nvPr/>
          </p:nvSpPr>
          <p:spPr>
            <a:xfrm>
              <a:off x="3426786" y="2172184"/>
              <a:ext cx="625753" cy="625753"/>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black"/>
                </a:solidFill>
              </a:endParaRPr>
            </a:p>
          </p:txBody>
        </p:sp>
        <p:sp>
          <p:nvSpPr>
            <p:cNvPr id="64" name="Rounded Rectangle 63"/>
            <p:cNvSpPr/>
            <p:nvPr/>
          </p:nvSpPr>
          <p:spPr>
            <a:xfrm>
              <a:off x="3180425" y="3085085"/>
              <a:ext cx="1109361" cy="347088"/>
            </a:xfrm>
            <a:prstGeom prst="roundRect">
              <a:avLst>
                <a:gd name="adj" fmla="val 50000"/>
              </a:avLst>
            </a:prstGeom>
            <a:solidFill>
              <a:schemeClr val="bg1"/>
            </a:solidFill>
            <a:ln w="28575">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black"/>
                </a:solidFill>
              </a:endParaRPr>
            </a:p>
          </p:txBody>
        </p:sp>
        <p:sp>
          <p:nvSpPr>
            <p:cNvPr id="72" name="TextBox 71"/>
            <p:cNvSpPr txBox="1"/>
            <p:nvPr/>
          </p:nvSpPr>
          <p:spPr>
            <a:xfrm>
              <a:off x="3155465" y="3083902"/>
              <a:ext cx="1134319" cy="369332"/>
            </a:xfrm>
            <a:prstGeom prst="rect">
              <a:avLst/>
            </a:prstGeom>
            <a:noFill/>
          </p:spPr>
          <p:txBody>
            <a:bodyPr wrap="square" rtlCol="0">
              <a:spAutoFit/>
            </a:bodyPr>
            <a:lstStyle/>
            <a:p>
              <a:pPr algn="ctr" defTabSz="685783"/>
              <a:r>
                <a:rPr lang="en-US" sz="600" b="1" dirty="0">
                  <a:solidFill>
                    <a:prstClr val="black">
                      <a:lumMod val="75000"/>
                      <a:lumOff val="25000"/>
                    </a:prstClr>
                  </a:solidFill>
                  <a:latin typeface="Arial" pitchFamily="34" charset="0"/>
                  <a:cs typeface="Arial" pitchFamily="34" charset="0"/>
                </a:rPr>
                <a:t>Threat Manager</a:t>
              </a:r>
            </a:p>
            <a:p>
              <a:pPr algn="ctr" defTabSz="685783"/>
              <a:r>
                <a:rPr lang="en-US" sz="600" b="1" dirty="0">
                  <a:solidFill>
                    <a:prstClr val="black">
                      <a:lumMod val="75000"/>
                      <a:lumOff val="25000"/>
                    </a:prstClr>
                  </a:solidFill>
                  <a:latin typeface="Arial" pitchFamily="34" charset="0"/>
                  <a:cs typeface="Arial" pitchFamily="34" charset="0"/>
                </a:rPr>
                <a:t>Appliance</a:t>
              </a:r>
              <a:endParaRPr lang="en-US" sz="900" b="1" dirty="0">
                <a:solidFill>
                  <a:prstClr val="black">
                    <a:lumMod val="75000"/>
                    <a:lumOff val="25000"/>
                  </a:prstClr>
                </a:solidFill>
                <a:latin typeface="Arial" pitchFamily="34" charset="0"/>
                <a:cs typeface="Arial" pitchFamily="34" charset="0"/>
              </a:endParaRPr>
            </a:p>
          </p:txBody>
        </p:sp>
        <p:sp>
          <p:nvSpPr>
            <p:cNvPr id="83" name="TextBox 82"/>
            <p:cNvSpPr txBox="1"/>
            <p:nvPr/>
          </p:nvSpPr>
          <p:spPr>
            <a:xfrm>
              <a:off x="3180088" y="2815857"/>
              <a:ext cx="1134319" cy="246221"/>
            </a:xfrm>
            <a:prstGeom prst="rect">
              <a:avLst/>
            </a:prstGeom>
            <a:noFill/>
          </p:spPr>
          <p:txBody>
            <a:bodyPr wrap="square" rtlCol="0">
              <a:spAutoFit/>
            </a:bodyPr>
            <a:lstStyle/>
            <a:p>
              <a:pPr algn="ctr" defTabSz="685783"/>
              <a:r>
                <a:rPr lang="en-US" sz="600" b="1">
                  <a:solidFill>
                    <a:prstClr val="white"/>
                  </a:solidFill>
                  <a:latin typeface="Arial" pitchFamily="34" charset="0"/>
                  <a:cs typeface="Arial" pitchFamily="34" charset="0"/>
                </a:rPr>
                <a:t>VM</a:t>
              </a:r>
              <a:endParaRPr lang="en-US" sz="600" b="1" dirty="0">
                <a:solidFill>
                  <a:prstClr val="white"/>
                </a:solidFill>
                <a:latin typeface="Arial" pitchFamily="34" charset="0"/>
                <a:cs typeface="Arial" pitchFamily="34" charset="0"/>
              </a:endParaRPr>
            </a:p>
          </p:txBody>
        </p:sp>
        <p:pic>
          <p:nvPicPr>
            <p:cNvPr id="86" name="Picture 8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480263" y="2226729"/>
              <a:ext cx="516659" cy="516659"/>
            </a:xfrm>
            <a:prstGeom prst="rect">
              <a:avLst/>
            </a:prstGeom>
          </p:spPr>
        </p:pic>
      </p:grpSp>
      <p:pic>
        <p:nvPicPr>
          <p:cNvPr id="92" name="Picture 9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75807" y="3209401"/>
            <a:ext cx="387494" cy="387494"/>
          </a:xfrm>
          <a:prstGeom prst="rect">
            <a:avLst/>
          </a:prstGeom>
        </p:spPr>
      </p:pic>
      <p:grpSp>
        <p:nvGrpSpPr>
          <p:cNvPr id="10" name="Group 9"/>
          <p:cNvGrpSpPr/>
          <p:nvPr/>
        </p:nvGrpSpPr>
        <p:grpSpPr>
          <a:xfrm>
            <a:off x="4249348" y="3177958"/>
            <a:ext cx="401597" cy="401597"/>
            <a:chOff x="7199105" y="4807991"/>
            <a:chExt cx="535463" cy="535463"/>
          </a:xfrm>
        </p:grpSpPr>
        <p:sp>
          <p:nvSpPr>
            <p:cNvPr id="61" name="Oval 60"/>
            <p:cNvSpPr/>
            <p:nvPr/>
          </p:nvSpPr>
          <p:spPr>
            <a:xfrm>
              <a:off x="7199105" y="4807991"/>
              <a:ext cx="535463" cy="535463"/>
            </a:xfrm>
            <a:prstGeom prst="ellipse">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black"/>
                </a:solidFill>
              </a:endParaRPr>
            </a:p>
          </p:txBody>
        </p:sp>
        <p:pic>
          <p:nvPicPr>
            <p:cNvPr id="93" name="Picture 9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209025" y="4826795"/>
              <a:ext cx="516659" cy="516659"/>
            </a:xfrm>
            <a:prstGeom prst="rect">
              <a:avLst/>
            </a:prstGeom>
          </p:spPr>
        </p:pic>
      </p:grpSp>
      <p:grpSp>
        <p:nvGrpSpPr>
          <p:cNvPr id="11" name="Group 10"/>
          <p:cNvGrpSpPr/>
          <p:nvPr/>
        </p:nvGrpSpPr>
        <p:grpSpPr>
          <a:xfrm>
            <a:off x="4607178" y="2885567"/>
            <a:ext cx="857566" cy="1026810"/>
            <a:chOff x="7649456" y="4390345"/>
            <a:chExt cx="1143421" cy="1369080"/>
          </a:xfrm>
        </p:grpSpPr>
        <p:sp>
          <p:nvSpPr>
            <p:cNvPr id="29" name="Rounded Rectangle 28"/>
            <p:cNvSpPr/>
            <p:nvPr/>
          </p:nvSpPr>
          <p:spPr>
            <a:xfrm>
              <a:off x="7774526" y="4431442"/>
              <a:ext cx="911655" cy="1169313"/>
            </a:xfrm>
            <a:prstGeom prst="roundRect">
              <a:avLst>
                <a:gd name="adj" fmla="val 9438"/>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black"/>
                </a:solidFill>
              </a:endParaRPr>
            </a:p>
          </p:txBody>
        </p:sp>
        <p:sp>
          <p:nvSpPr>
            <p:cNvPr id="30" name="Oval 29"/>
            <p:cNvSpPr/>
            <p:nvPr/>
          </p:nvSpPr>
          <p:spPr>
            <a:xfrm>
              <a:off x="7904570" y="4390345"/>
              <a:ext cx="625753" cy="625753"/>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black"/>
                </a:solidFill>
              </a:endParaRPr>
            </a:p>
          </p:txBody>
        </p:sp>
        <p:sp>
          <p:nvSpPr>
            <p:cNvPr id="38" name="Rounded Rectangle 37"/>
            <p:cNvSpPr/>
            <p:nvPr/>
          </p:nvSpPr>
          <p:spPr>
            <a:xfrm>
              <a:off x="7655212" y="5412337"/>
              <a:ext cx="1109361" cy="347088"/>
            </a:xfrm>
            <a:prstGeom prst="roundRect">
              <a:avLst>
                <a:gd name="adj" fmla="val 50000"/>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black"/>
                </a:solidFill>
              </a:endParaRPr>
            </a:p>
          </p:txBody>
        </p:sp>
        <p:sp>
          <p:nvSpPr>
            <p:cNvPr id="74" name="TextBox 73"/>
            <p:cNvSpPr txBox="1"/>
            <p:nvPr/>
          </p:nvSpPr>
          <p:spPr>
            <a:xfrm>
              <a:off x="7649456" y="5438685"/>
              <a:ext cx="1134320" cy="266740"/>
            </a:xfrm>
            <a:prstGeom prst="rect">
              <a:avLst/>
            </a:prstGeom>
            <a:noFill/>
          </p:spPr>
          <p:txBody>
            <a:bodyPr wrap="square" rtlCol="0">
              <a:spAutoFit/>
            </a:bodyPr>
            <a:lstStyle/>
            <a:p>
              <a:pPr algn="ctr" defTabSz="685783"/>
              <a:r>
                <a:rPr lang="en-US" sz="700" b="1" dirty="0" err="1">
                  <a:solidFill>
                    <a:prstClr val="black">
                      <a:lumMod val="75000"/>
                      <a:lumOff val="25000"/>
                    </a:prstClr>
                  </a:solidFill>
                  <a:latin typeface="Arial" pitchFamily="34" charset="0"/>
                  <a:cs typeface="Arial" pitchFamily="34" charset="0"/>
                </a:rPr>
                <a:t>AutoScale</a:t>
              </a:r>
              <a:endParaRPr lang="en-US" sz="700" b="1" dirty="0">
                <a:solidFill>
                  <a:prstClr val="black">
                    <a:lumMod val="75000"/>
                    <a:lumOff val="25000"/>
                  </a:prstClr>
                </a:solidFill>
                <a:latin typeface="Arial" pitchFamily="34" charset="0"/>
                <a:cs typeface="Arial" pitchFamily="34" charset="0"/>
              </a:endParaRPr>
            </a:p>
          </p:txBody>
        </p:sp>
        <p:sp>
          <p:nvSpPr>
            <p:cNvPr id="80" name="TextBox 79"/>
            <p:cNvSpPr txBox="1"/>
            <p:nvPr/>
          </p:nvSpPr>
          <p:spPr>
            <a:xfrm>
              <a:off x="7658557" y="5015958"/>
              <a:ext cx="1134320" cy="369332"/>
            </a:xfrm>
            <a:prstGeom prst="rect">
              <a:avLst/>
            </a:prstGeom>
            <a:noFill/>
          </p:spPr>
          <p:txBody>
            <a:bodyPr wrap="square" rtlCol="0">
              <a:spAutoFit/>
            </a:bodyPr>
            <a:lstStyle/>
            <a:p>
              <a:pPr algn="ctr" defTabSz="685783"/>
              <a:r>
                <a:rPr lang="en-US" sz="600" b="1" dirty="0">
                  <a:solidFill>
                    <a:prstClr val="white"/>
                  </a:solidFill>
                  <a:latin typeface="Arial" pitchFamily="34" charset="0"/>
                  <a:cs typeface="Arial" pitchFamily="34" charset="0"/>
                </a:rPr>
                <a:t>Application Tier</a:t>
              </a:r>
            </a:p>
            <a:p>
              <a:pPr algn="ctr" defTabSz="685783"/>
              <a:r>
                <a:rPr lang="en-US" sz="600" b="1" dirty="0">
                  <a:solidFill>
                    <a:prstClr val="white"/>
                  </a:solidFill>
                  <a:latin typeface="Arial" pitchFamily="34" charset="0"/>
                  <a:cs typeface="Arial" pitchFamily="34" charset="0"/>
                </a:rPr>
                <a:t>VM </a:t>
              </a:r>
              <a:r>
                <a:rPr lang="en-US" sz="600" b="1" dirty="0" err="1">
                  <a:solidFill>
                    <a:prstClr val="white"/>
                  </a:solidFill>
                  <a:latin typeface="Arial" pitchFamily="34" charset="0"/>
                  <a:cs typeface="Arial" pitchFamily="34" charset="0"/>
                </a:rPr>
                <a:t>ScaleSets</a:t>
              </a:r>
              <a:endParaRPr lang="en-US" sz="600" b="1" dirty="0">
                <a:solidFill>
                  <a:prstClr val="white"/>
                </a:solidFill>
                <a:latin typeface="Arial" pitchFamily="34" charset="0"/>
                <a:cs typeface="Arial" pitchFamily="34" charset="0"/>
              </a:endParaRPr>
            </a:p>
          </p:txBody>
        </p:sp>
        <p:pic>
          <p:nvPicPr>
            <p:cNvPr id="94" name="Picture 9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966957" y="4435928"/>
              <a:ext cx="516659" cy="516659"/>
            </a:xfrm>
            <a:prstGeom prst="rect">
              <a:avLst/>
            </a:prstGeom>
          </p:spPr>
        </p:pic>
        <p:pic>
          <p:nvPicPr>
            <p:cNvPr id="98" name="Picture 9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166316" y="4843178"/>
              <a:ext cx="147141" cy="147141"/>
            </a:xfrm>
            <a:prstGeom prst="rect">
              <a:avLst/>
            </a:prstGeom>
          </p:spPr>
        </p:pic>
        <p:pic>
          <p:nvPicPr>
            <p:cNvPr id="101" name="Picture 100"/>
            <p:cNvPicPr>
              <a:picLocks noChangeAspect="1"/>
            </p:cNvPicPr>
            <p:nvPr/>
          </p:nvPicPr>
          <p:blipFill rotWithShape="1">
            <a:blip r:embed="rId8" cstate="screen">
              <a:extLst>
                <a:ext uri="{28A0092B-C50C-407E-A947-70E740481C1C}">
                  <a14:useLocalDpi xmlns:a14="http://schemas.microsoft.com/office/drawing/2010/main"/>
                </a:ext>
              </a:extLst>
            </a:blip>
            <a:srcRect l="28897" t="27196" r="31987" b="33688"/>
            <a:stretch/>
          </p:blipFill>
          <p:spPr>
            <a:xfrm>
              <a:off x="8108432" y="4507064"/>
              <a:ext cx="243840" cy="243840"/>
            </a:xfrm>
            <a:prstGeom prst="rect">
              <a:avLst/>
            </a:prstGeom>
          </p:spPr>
        </p:pic>
      </p:grpSp>
      <p:grpSp>
        <p:nvGrpSpPr>
          <p:cNvPr id="7" name="Group 6"/>
          <p:cNvGrpSpPr/>
          <p:nvPr/>
        </p:nvGrpSpPr>
        <p:grpSpPr>
          <a:xfrm>
            <a:off x="3151488" y="2885567"/>
            <a:ext cx="1006721" cy="1023114"/>
            <a:chOff x="5780145" y="4390345"/>
            <a:chExt cx="1342295" cy="1364152"/>
          </a:xfrm>
        </p:grpSpPr>
        <p:sp>
          <p:nvSpPr>
            <p:cNvPr id="31" name="Rounded Rectangle 30"/>
            <p:cNvSpPr/>
            <p:nvPr/>
          </p:nvSpPr>
          <p:spPr>
            <a:xfrm>
              <a:off x="5896093" y="4431442"/>
              <a:ext cx="911655" cy="1169313"/>
            </a:xfrm>
            <a:prstGeom prst="roundRect">
              <a:avLst>
                <a:gd name="adj" fmla="val 9438"/>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black"/>
                </a:solidFill>
              </a:endParaRPr>
            </a:p>
          </p:txBody>
        </p:sp>
        <p:sp>
          <p:nvSpPr>
            <p:cNvPr id="32" name="Oval 31"/>
            <p:cNvSpPr/>
            <p:nvPr/>
          </p:nvSpPr>
          <p:spPr>
            <a:xfrm>
              <a:off x="6026137" y="4390345"/>
              <a:ext cx="625753" cy="625753"/>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black"/>
                </a:solidFill>
              </a:endParaRPr>
            </a:p>
          </p:txBody>
        </p:sp>
        <p:sp>
          <p:nvSpPr>
            <p:cNvPr id="39" name="Rounded Rectangle 38"/>
            <p:cNvSpPr/>
            <p:nvPr/>
          </p:nvSpPr>
          <p:spPr>
            <a:xfrm>
              <a:off x="5780145" y="5407409"/>
              <a:ext cx="1109361" cy="347088"/>
            </a:xfrm>
            <a:prstGeom prst="roundRect">
              <a:avLst>
                <a:gd name="adj" fmla="val 50000"/>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black"/>
                </a:solidFill>
              </a:endParaRPr>
            </a:p>
          </p:txBody>
        </p:sp>
        <p:cxnSp>
          <p:nvCxnSpPr>
            <p:cNvPr id="48" name="Straight Connector 47"/>
            <p:cNvCxnSpPr/>
            <p:nvPr/>
          </p:nvCxnSpPr>
          <p:spPr>
            <a:xfrm flipH="1" flipV="1">
              <a:off x="6837185" y="5052497"/>
              <a:ext cx="285255" cy="2259"/>
            </a:xfrm>
            <a:prstGeom prst="line">
              <a:avLst/>
            </a:prstGeom>
            <a:ln w="76200">
              <a:solidFill>
                <a:schemeClr val="bg1">
                  <a:lumMod val="75000"/>
                </a:schemeClr>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5784758" y="5446993"/>
              <a:ext cx="1134320" cy="266740"/>
            </a:xfrm>
            <a:prstGeom prst="rect">
              <a:avLst/>
            </a:prstGeom>
            <a:noFill/>
          </p:spPr>
          <p:txBody>
            <a:bodyPr wrap="square" rtlCol="0">
              <a:spAutoFit/>
            </a:bodyPr>
            <a:lstStyle/>
            <a:p>
              <a:pPr algn="ctr" defTabSz="685783"/>
              <a:r>
                <a:rPr lang="en-US" sz="700" b="1">
                  <a:solidFill>
                    <a:prstClr val="black">
                      <a:lumMod val="75000"/>
                      <a:lumOff val="25000"/>
                    </a:prstClr>
                  </a:solidFill>
                  <a:latin typeface="Arial" pitchFamily="34" charset="0"/>
                  <a:cs typeface="Arial" pitchFamily="34" charset="0"/>
                </a:rPr>
                <a:t>AutoScale</a:t>
              </a:r>
              <a:endParaRPr lang="en-US" sz="700" b="1" dirty="0">
                <a:solidFill>
                  <a:prstClr val="black">
                    <a:lumMod val="75000"/>
                    <a:lumOff val="25000"/>
                  </a:prstClr>
                </a:solidFill>
                <a:latin typeface="Arial" pitchFamily="34" charset="0"/>
                <a:cs typeface="Arial" pitchFamily="34" charset="0"/>
              </a:endParaRPr>
            </a:p>
          </p:txBody>
        </p:sp>
        <p:sp>
          <p:nvSpPr>
            <p:cNvPr id="81" name="TextBox 80"/>
            <p:cNvSpPr txBox="1"/>
            <p:nvPr/>
          </p:nvSpPr>
          <p:spPr>
            <a:xfrm>
              <a:off x="5784758" y="4997744"/>
              <a:ext cx="1134320" cy="369332"/>
            </a:xfrm>
            <a:prstGeom prst="rect">
              <a:avLst/>
            </a:prstGeom>
            <a:noFill/>
          </p:spPr>
          <p:txBody>
            <a:bodyPr wrap="square" rtlCol="0">
              <a:spAutoFit/>
            </a:bodyPr>
            <a:lstStyle/>
            <a:p>
              <a:pPr algn="ctr" defTabSz="685783"/>
              <a:r>
                <a:rPr lang="en-US" sz="600" b="1" dirty="0">
                  <a:solidFill>
                    <a:prstClr val="white"/>
                  </a:solidFill>
                  <a:latin typeface="Arial" pitchFamily="34" charset="0"/>
                  <a:cs typeface="Arial" pitchFamily="34" charset="0"/>
                </a:rPr>
                <a:t>Web Tier</a:t>
              </a:r>
            </a:p>
            <a:p>
              <a:pPr algn="ctr" defTabSz="685783"/>
              <a:r>
                <a:rPr lang="en-US" sz="600" b="1" dirty="0">
                  <a:solidFill>
                    <a:prstClr val="white"/>
                  </a:solidFill>
                  <a:latin typeface="Arial" pitchFamily="34" charset="0"/>
                  <a:cs typeface="Arial" pitchFamily="34" charset="0"/>
                </a:rPr>
                <a:t>VM </a:t>
              </a:r>
              <a:r>
                <a:rPr lang="en-US" sz="600" b="1" dirty="0" err="1">
                  <a:solidFill>
                    <a:prstClr val="white"/>
                  </a:solidFill>
                  <a:latin typeface="Arial" pitchFamily="34" charset="0"/>
                  <a:cs typeface="Arial" pitchFamily="34" charset="0"/>
                </a:rPr>
                <a:t>ScaleSets</a:t>
              </a:r>
              <a:endParaRPr lang="en-US" sz="600" b="1" dirty="0">
                <a:solidFill>
                  <a:prstClr val="white"/>
                </a:solidFill>
                <a:latin typeface="Arial" pitchFamily="34" charset="0"/>
                <a:cs typeface="Arial" pitchFamily="34" charset="0"/>
              </a:endParaRPr>
            </a:p>
          </p:txBody>
        </p:sp>
        <p:pic>
          <p:nvPicPr>
            <p:cNvPr id="88" name="Picture 8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075892" y="4431577"/>
              <a:ext cx="516659" cy="516659"/>
            </a:xfrm>
            <a:prstGeom prst="rect">
              <a:avLst/>
            </a:prstGeom>
          </p:spPr>
        </p:pic>
        <p:sp>
          <p:nvSpPr>
            <p:cNvPr id="96" name="Oval 95"/>
            <p:cNvSpPr/>
            <p:nvPr/>
          </p:nvSpPr>
          <p:spPr>
            <a:xfrm>
              <a:off x="6552709" y="4590727"/>
              <a:ext cx="198360" cy="198360"/>
            </a:xfrm>
            <a:prstGeom prst="ellipse">
              <a:avLst/>
            </a:prstGeom>
            <a:solidFill>
              <a:srgbClr val="0070C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black"/>
                </a:solidFill>
              </a:endParaRPr>
            </a:p>
          </p:txBody>
        </p:sp>
        <p:pic>
          <p:nvPicPr>
            <p:cNvPr id="97" name="Picture 9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278348" y="4835344"/>
              <a:ext cx="147141" cy="147141"/>
            </a:xfrm>
            <a:prstGeom prst="rect">
              <a:avLst/>
            </a:prstGeom>
          </p:spPr>
        </p:pic>
        <p:pic>
          <p:nvPicPr>
            <p:cNvPr id="99" name="Picture 98"/>
            <p:cNvPicPr>
              <a:picLocks noChangeAspect="1"/>
            </p:cNvPicPr>
            <p:nvPr/>
          </p:nvPicPr>
          <p:blipFill rotWithShape="1">
            <a:blip r:embed="rId8" cstate="screen">
              <a:extLst>
                <a:ext uri="{28A0092B-C50C-407E-A947-70E740481C1C}">
                  <a14:useLocalDpi xmlns:a14="http://schemas.microsoft.com/office/drawing/2010/main"/>
                </a:ext>
              </a:extLst>
            </a:blip>
            <a:srcRect l="28897" t="27196" r="31987" b="33688"/>
            <a:stretch/>
          </p:blipFill>
          <p:spPr>
            <a:xfrm>
              <a:off x="6216749" y="4504284"/>
              <a:ext cx="243840" cy="243840"/>
            </a:xfrm>
            <a:prstGeom prst="rect">
              <a:avLst/>
            </a:prstGeom>
          </p:spPr>
        </p:pic>
        <p:pic>
          <p:nvPicPr>
            <p:cNvPr id="102" name="Picture 10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555533" y="4597696"/>
              <a:ext cx="204547" cy="204547"/>
            </a:xfrm>
            <a:prstGeom prst="rect">
              <a:avLst/>
            </a:prstGeom>
          </p:spPr>
        </p:pic>
      </p:grpSp>
      <p:grpSp>
        <p:nvGrpSpPr>
          <p:cNvPr id="89" name="Group 88"/>
          <p:cNvGrpSpPr/>
          <p:nvPr/>
        </p:nvGrpSpPr>
        <p:grpSpPr>
          <a:xfrm>
            <a:off x="5737015" y="2885566"/>
            <a:ext cx="850740" cy="907808"/>
            <a:chOff x="7658557" y="4390345"/>
            <a:chExt cx="1134320" cy="1210410"/>
          </a:xfrm>
        </p:grpSpPr>
        <p:sp>
          <p:nvSpPr>
            <p:cNvPr id="90" name="Rounded Rectangle 89"/>
            <p:cNvSpPr/>
            <p:nvPr/>
          </p:nvSpPr>
          <p:spPr>
            <a:xfrm>
              <a:off x="7774526" y="4431442"/>
              <a:ext cx="911655" cy="1169313"/>
            </a:xfrm>
            <a:prstGeom prst="roundRect">
              <a:avLst>
                <a:gd name="adj" fmla="val 9438"/>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black"/>
                </a:solidFill>
              </a:endParaRPr>
            </a:p>
          </p:txBody>
        </p:sp>
        <p:sp>
          <p:nvSpPr>
            <p:cNvPr id="100" name="Oval 99"/>
            <p:cNvSpPr/>
            <p:nvPr/>
          </p:nvSpPr>
          <p:spPr>
            <a:xfrm>
              <a:off x="7904570" y="4390345"/>
              <a:ext cx="625753" cy="625753"/>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black"/>
                </a:solidFill>
              </a:endParaRPr>
            </a:p>
          </p:txBody>
        </p:sp>
        <p:sp>
          <p:nvSpPr>
            <p:cNvPr id="105" name="TextBox 104"/>
            <p:cNvSpPr txBox="1"/>
            <p:nvPr/>
          </p:nvSpPr>
          <p:spPr>
            <a:xfrm>
              <a:off x="7658557" y="5015958"/>
              <a:ext cx="1134320" cy="492442"/>
            </a:xfrm>
            <a:prstGeom prst="rect">
              <a:avLst/>
            </a:prstGeom>
            <a:noFill/>
          </p:spPr>
          <p:txBody>
            <a:bodyPr wrap="square" rtlCol="0">
              <a:spAutoFit/>
            </a:bodyPr>
            <a:lstStyle/>
            <a:p>
              <a:pPr algn="ctr" defTabSz="685783"/>
              <a:r>
                <a:rPr lang="en-US" sz="600" b="1" dirty="0">
                  <a:solidFill>
                    <a:prstClr val="white"/>
                  </a:solidFill>
                  <a:latin typeface="Arial" pitchFamily="34" charset="0"/>
                  <a:cs typeface="Arial" pitchFamily="34" charset="0"/>
                </a:rPr>
                <a:t>Database Tier</a:t>
              </a:r>
            </a:p>
            <a:p>
              <a:pPr algn="ctr" defTabSz="685783"/>
              <a:r>
                <a:rPr lang="en-US" sz="600" b="1" dirty="0">
                  <a:solidFill>
                    <a:prstClr val="white"/>
                  </a:solidFill>
                  <a:latin typeface="Arial" pitchFamily="34" charset="0"/>
                  <a:cs typeface="Arial" pitchFamily="34" charset="0"/>
                </a:rPr>
                <a:t>SQL VM </a:t>
              </a:r>
              <a:r>
                <a:rPr lang="en-US" sz="600" b="1" dirty="0" err="1">
                  <a:solidFill>
                    <a:prstClr val="white"/>
                  </a:solidFill>
                  <a:latin typeface="Arial" pitchFamily="34" charset="0"/>
                  <a:cs typeface="Arial" pitchFamily="34" charset="0"/>
                </a:rPr>
                <a:t>AvailabilitySets</a:t>
              </a:r>
              <a:endParaRPr lang="en-US" sz="600" b="1" dirty="0">
                <a:solidFill>
                  <a:prstClr val="white"/>
                </a:solidFill>
                <a:latin typeface="Arial" pitchFamily="34" charset="0"/>
                <a:cs typeface="Arial" pitchFamily="34" charset="0"/>
              </a:endParaRPr>
            </a:p>
          </p:txBody>
        </p:sp>
        <p:pic>
          <p:nvPicPr>
            <p:cNvPr id="106" name="Picture 10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966957" y="4435928"/>
              <a:ext cx="516659" cy="516659"/>
            </a:xfrm>
            <a:prstGeom prst="rect">
              <a:avLst/>
            </a:prstGeom>
          </p:spPr>
        </p:pic>
        <p:pic>
          <p:nvPicPr>
            <p:cNvPr id="107" name="Picture 10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166316" y="4843178"/>
              <a:ext cx="147141" cy="147141"/>
            </a:xfrm>
            <a:prstGeom prst="rect">
              <a:avLst/>
            </a:prstGeom>
          </p:spPr>
        </p:pic>
        <p:pic>
          <p:nvPicPr>
            <p:cNvPr id="108" name="Picture 107"/>
            <p:cNvPicPr>
              <a:picLocks noChangeAspect="1"/>
            </p:cNvPicPr>
            <p:nvPr/>
          </p:nvPicPr>
          <p:blipFill rotWithShape="1">
            <a:blip r:embed="rId8" cstate="screen">
              <a:extLst>
                <a:ext uri="{28A0092B-C50C-407E-A947-70E740481C1C}">
                  <a14:useLocalDpi xmlns:a14="http://schemas.microsoft.com/office/drawing/2010/main"/>
                </a:ext>
              </a:extLst>
            </a:blip>
            <a:srcRect l="28897" t="27196" r="31987" b="33688"/>
            <a:stretch/>
          </p:blipFill>
          <p:spPr>
            <a:xfrm>
              <a:off x="8108432" y="4507064"/>
              <a:ext cx="243840" cy="243840"/>
            </a:xfrm>
            <a:prstGeom prst="rect">
              <a:avLst/>
            </a:prstGeom>
          </p:spPr>
        </p:pic>
      </p:grpSp>
      <p:cxnSp>
        <p:nvCxnSpPr>
          <p:cNvPr id="109" name="Straight Connector 108"/>
          <p:cNvCxnSpPr/>
          <p:nvPr/>
        </p:nvCxnSpPr>
        <p:spPr>
          <a:xfrm flipH="1">
            <a:off x="5434318" y="3301833"/>
            <a:ext cx="324557" cy="0"/>
          </a:xfrm>
          <a:prstGeom prst="line">
            <a:avLst/>
          </a:prstGeom>
          <a:ln w="76200">
            <a:solidFill>
              <a:schemeClr val="bg1">
                <a:lumMod val="75000"/>
              </a:schemeClr>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10" name="Rounded Rectangle 109"/>
          <p:cNvSpPr/>
          <p:nvPr/>
        </p:nvSpPr>
        <p:spPr>
          <a:xfrm>
            <a:off x="7210944" y="1972769"/>
            <a:ext cx="1411734" cy="2131221"/>
          </a:xfrm>
          <a:prstGeom prst="roundRect">
            <a:avLst>
              <a:gd name="adj" fmla="val 3160"/>
            </a:avLst>
          </a:prstGeom>
          <a:no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black"/>
              </a:solidFill>
            </a:endParaRPr>
          </a:p>
        </p:txBody>
      </p:sp>
      <p:sp>
        <p:nvSpPr>
          <p:cNvPr id="111" name="TextBox 110"/>
          <p:cNvSpPr txBox="1"/>
          <p:nvPr/>
        </p:nvSpPr>
        <p:spPr>
          <a:xfrm>
            <a:off x="7706056" y="4000702"/>
            <a:ext cx="562975" cy="261610"/>
          </a:xfrm>
          <a:prstGeom prst="rect">
            <a:avLst/>
          </a:prstGeom>
          <a:solidFill>
            <a:schemeClr val="bg1"/>
          </a:solidFill>
        </p:spPr>
        <p:txBody>
          <a:bodyPr wrap="none" rtlCol="0">
            <a:spAutoFit/>
          </a:bodyPr>
          <a:lstStyle/>
          <a:p>
            <a:pPr defTabSz="685783"/>
            <a:r>
              <a:rPr lang="en-US" sz="1100" b="1" dirty="0">
                <a:solidFill>
                  <a:srgbClr val="0070C0"/>
                </a:solidFill>
                <a:latin typeface="Arial" pitchFamily="34" charset="0"/>
                <a:cs typeface="Arial" pitchFamily="34" charset="0"/>
              </a:rPr>
              <a:t>VNET</a:t>
            </a:r>
            <a:endParaRPr lang="en-US" sz="1600" b="1" dirty="0">
              <a:solidFill>
                <a:srgbClr val="0070C0"/>
              </a:solidFill>
              <a:latin typeface="Arial" pitchFamily="34" charset="0"/>
              <a:cs typeface="Arial" pitchFamily="34" charset="0"/>
            </a:endParaRPr>
          </a:p>
        </p:txBody>
      </p:sp>
      <p:sp>
        <p:nvSpPr>
          <p:cNvPr id="112" name="Rounded Rectangle 111"/>
          <p:cNvSpPr/>
          <p:nvPr/>
        </p:nvSpPr>
        <p:spPr>
          <a:xfrm>
            <a:off x="1699550" y="1212916"/>
            <a:ext cx="4885038" cy="1357217"/>
          </a:xfrm>
          <a:prstGeom prst="roundRect">
            <a:avLst>
              <a:gd name="adj" fmla="val 3160"/>
            </a:avLst>
          </a:prstGeom>
          <a:no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black"/>
              </a:solidFill>
            </a:endParaRPr>
          </a:p>
        </p:txBody>
      </p:sp>
      <p:cxnSp>
        <p:nvCxnSpPr>
          <p:cNvPr id="113" name="Straight Connector 112"/>
          <p:cNvCxnSpPr/>
          <p:nvPr/>
        </p:nvCxnSpPr>
        <p:spPr>
          <a:xfrm flipH="1" flipV="1">
            <a:off x="2630733" y="1903180"/>
            <a:ext cx="571110" cy="1724"/>
          </a:xfrm>
          <a:prstGeom prst="line">
            <a:avLst/>
          </a:prstGeom>
          <a:ln w="76200">
            <a:solidFill>
              <a:schemeClr val="bg1">
                <a:lumMod val="75000"/>
              </a:schemeClr>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14" name="Rectangle 113"/>
          <p:cNvSpPr/>
          <p:nvPr/>
        </p:nvSpPr>
        <p:spPr>
          <a:xfrm>
            <a:off x="5458647" y="2495390"/>
            <a:ext cx="870567" cy="142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black"/>
              </a:solidFill>
            </a:endParaRPr>
          </a:p>
        </p:txBody>
      </p:sp>
      <p:sp>
        <p:nvSpPr>
          <p:cNvPr id="115" name="Oval 114"/>
          <p:cNvSpPr/>
          <p:nvPr/>
        </p:nvSpPr>
        <p:spPr>
          <a:xfrm>
            <a:off x="2168755" y="1719456"/>
            <a:ext cx="401597" cy="401597"/>
          </a:xfrm>
          <a:prstGeom prst="ellipse">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black"/>
              </a:solidFill>
            </a:endParaRPr>
          </a:p>
        </p:txBody>
      </p:sp>
      <p:sp>
        <p:nvSpPr>
          <p:cNvPr id="116" name="TextBox 115"/>
          <p:cNvSpPr txBox="1"/>
          <p:nvPr/>
        </p:nvSpPr>
        <p:spPr>
          <a:xfrm>
            <a:off x="5443658" y="2478028"/>
            <a:ext cx="923084" cy="184666"/>
          </a:xfrm>
          <a:prstGeom prst="rect">
            <a:avLst/>
          </a:prstGeom>
          <a:noFill/>
        </p:spPr>
        <p:txBody>
          <a:bodyPr wrap="square" rtlCol="0">
            <a:spAutoFit/>
          </a:bodyPr>
          <a:lstStyle/>
          <a:p>
            <a:pPr defTabSz="685783"/>
            <a:r>
              <a:rPr lang="en-US" sz="600" b="1" dirty="0">
                <a:solidFill>
                  <a:srgbClr val="0070C0"/>
                </a:solidFill>
                <a:latin typeface="Arial" pitchFamily="34" charset="0"/>
                <a:cs typeface="Arial" pitchFamily="34" charset="0"/>
              </a:rPr>
              <a:t>RESOURCE GROUP</a:t>
            </a:r>
            <a:endParaRPr lang="en-US" sz="900" b="1" dirty="0">
              <a:solidFill>
                <a:srgbClr val="0070C0"/>
              </a:solidFill>
              <a:latin typeface="Arial" pitchFamily="34" charset="0"/>
              <a:cs typeface="Arial" pitchFamily="34" charset="0"/>
            </a:endParaRPr>
          </a:p>
        </p:txBody>
      </p:sp>
      <p:pic>
        <p:nvPicPr>
          <p:cNvPr id="117" name="Picture 11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75807" y="1730224"/>
            <a:ext cx="387494" cy="387494"/>
          </a:xfrm>
          <a:prstGeom prst="rect">
            <a:avLst/>
          </a:prstGeom>
        </p:spPr>
      </p:pic>
      <p:grpSp>
        <p:nvGrpSpPr>
          <p:cNvPr id="118" name="Group 117"/>
          <p:cNvGrpSpPr/>
          <p:nvPr/>
        </p:nvGrpSpPr>
        <p:grpSpPr>
          <a:xfrm>
            <a:off x="4262793" y="1698781"/>
            <a:ext cx="401597" cy="401597"/>
            <a:chOff x="7199105" y="4807991"/>
            <a:chExt cx="535463" cy="535463"/>
          </a:xfrm>
        </p:grpSpPr>
        <p:sp>
          <p:nvSpPr>
            <p:cNvPr id="119" name="Oval 118"/>
            <p:cNvSpPr/>
            <p:nvPr/>
          </p:nvSpPr>
          <p:spPr>
            <a:xfrm>
              <a:off x="7199105" y="4807991"/>
              <a:ext cx="535463" cy="535463"/>
            </a:xfrm>
            <a:prstGeom prst="ellipse">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black"/>
                </a:solidFill>
              </a:endParaRPr>
            </a:p>
          </p:txBody>
        </p:sp>
        <p:pic>
          <p:nvPicPr>
            <p:cNvPr id="120" name="Picture 11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209025" y="4826795"/>
              <a:ext cx="516659" cy="516659"/>
            </a:xfrm>
            <a:prstGeom prst="rect">
              <a:avLst/>
            </a:prstGeom>
          </p:spPr>
        </p:pic>
      </p:grpSp>
      <p:cxnSp>
        <p:nvCxnSpPr>
          <p:cNvPr id="153" name="Straight Connector 152"/>
          <p:cNvCxnSpPr/>
          <p:nvPr/>
        </p:nvCxnSpPr>
        <p:spPr>
          <a:xfrm flipV="1">
            <a:off x="3478940" y="1303704"/>
            <a:ext cx="0" cy="1026958"/>
          </a:xfrm>
          <a:prstGeom prst="line">
            <a:avLst/>
          </a:prstGeom>
          <a:ln w="76200">
            <a:solidFill>
              <a:srgbClr val="FF93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V="1">
            <a:off x="5027505" y="1309177"/>
            <a:ext cx="0" cy="1026958"/>
          </a:xfrm>
          <a:prstGeom prst="line">
            <a:avLst/>
          </a:prstGeom>
          <a:ln w="76200">
            <a:solidFill>
              <a:srgbClr val="FF9300"/>
            </a:solidFill>
          </a:ln>
        </p:spPr>
        <p:style>
          <a:lnRef idx="1">
            <a:schemeClr val="accent1"/>
          </a:lnRef>
          <a:fillRef idx="0">
            <a:schemeClr val="accent1"/>
          </a:fillRef>
          <a:effectRef idx="0">
            <a:schemeClr val="accent1"/>
          </a:effectRef>
          <a:fontRef idx="minor">
            <a:schemeClr val="tx1"/>
          </a:fontRef>
        </p:style>
      </p:cxnSp>
      <p:grpSp>
        <p:nvGrpSpPr>
          <p:cNvPr id="121" name="Group 120"/>
          <p:cNvGrpSpPr/>
          <p:nvPr/>
        </p:nvGrpSpPr>
        <p:grpSpPr>
          <a:xfrm>
            <a:off x="4620623" y="1406390"/>
            <a:ext cx="857566" cy="1026810"/>
            <a:chOff x="7649456" y="4390345"/>
            <a:chExt cx="1143421" cy="1369080"/>
          </a:xfrm>
        </p:grpSpPr>
        <p:sp>
          <p:nvSpPr>
            <p:cNvPr id="122" name="Rounded Rectangle 121"/>
            <p:cNvSpPr/>
            <p:nvPr/>
          </p:nvSpPr>
          <p:spPr>
            <a:xfrm>
              <a:off x="7774526" y="4431442"/>
              <a:ext cx="911655" cy="1169313"/>
            </a:xfrm>
            <a:prstGeom prst="roundRect">
              <a:avLst>
                <a:gd name="adj" fmla="val 9438"/>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black"/>
                </a:solidFill>
              </a:endParaRPr>
            </a:p>
          </p:txBody>
        </p:sp>
        <p:sp>
          <p:nvSpPr>
            <p:cNvPr id="123" name="Oval 122"/>
            <p:cNvSpPr/>
            <p:nvPr/>
          </p:nvSpPr>
          <p:spPr>
            <a:xfrm>
              <a:off x="7904570" y="4390345"/>
              <a:ext cx="625753" cy="625753"/>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black"/>
                </a:solidFill>
              </a:endParaRPr>
            </a:p>
          </p:txBody>
        </p:sp>
        <p:sp>
          <p:nvSpPr>
            <p:cNvPr id="124" name="Rounded Rectangle 123"/>
            <p:cNvSpPr/>
            <p:nvPr/>
          </p:nvSpPr>
          <p:spPr>
            <a:xfrm>
              <a:off x="7655212" y="5412337"/>
              <a:ext cx="1109361" cy="347088"/>
            </a:xfrm>
            <a:prstGeom prst="roundRect">
              <a:avLst>
                <a:gd name="adj" fmla="val 50000"/>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black"/>
                </a:solidFill>
              </a:endParaRPr>
            </a:p>
          </p:txBody>
        </p:sp>
        <p:sp>
          <p:nvSpPr>
            <p:cNvPr id="125" name="TextBox 124"/>
            <p:cNvSpPr txBox="1"/>
            <p:nvPr/>
          </p:nvSpPr>
          <p:spPr>
            <a:xfrm>
              <a:off x="7649456" y="5438685"/>
              <a:ext cx="1134320" cy="266740"/>
            </a:xfrm>
            <a:prstGeom prst="rect">
              <a:avLst/>
            </a:prstGeom>
            <a:noFill/>
          </p:spPr>
          <p:txBody>
            <a:bodyPr wrap="square" rtlCol="0">
              <a:spAutoFit/>
            </a:bodyPr>
            <a:lstStyle/>
            <a:p>
              <a:pPr algn="ctr" defTabSz="685783"/>
              <a:r>
                <a:rPr lang="en-US" sz="700" b="1" dirty="0" err="1">
                  <a:solidFill>
                    <a:prstClr val="black">
                      <a:lumMod val="75000"/>
                      <a:lumOff val="25000"/>
                    </a:prstClr>
                  </a:solidFill>
                  <a:latin typeface="Arial" pitchFamily="34" charset="0"/>
                  <a:cs typeface="Arial" pitchFamily="34" charset="0"/>
                </a:rPr>
                <a:t>AutoScale</a:t>
              </a:r>
              <a:endParaRPr lang="en-US" sz="700" b="1" dirty="0">
                <a:solidFill>
                  <a:prstClr val="black">
                    <a:lumMod val="75000"/>
                    <a:lumOff val="25000"/>
                  </a:prstClr>
                </a:solidFill>
                <a:latin typeface="Arial" pitchFamily="34" charset="0"/>
                <a:cs typeface="Arial" pitchFamily="34" charset="0"/>
              </a:endParaRPr>
            </a:p>
          </p:txBody>
        </p:sp>
        <p:sp>
          <p:nvSpPr>
            <p:cNvPr id="126" name="TextBox 125"/>
            <p:cNvSpPr txBox="1"/>
            <p:nvPr/>
          </p:nvSpPr>
          <p:spPr>
            <a:xfrm>
              <a:off x="7658557" y="5015958"/>
              <a:ext cx="1134320" cy="369332"/>
            </a:xfrm>
            <a:prstGeom prst="rect">
              <a:avLst/>
            </a:prstGeom>
            <a:noFill/>
          </p:spPr>
          <p:txBody>
            <a:bodyPr wrap="square" rtlCol="0">
              <a:spAutoFit/>
            </a:bodyPr>
            <a:lstStyle/>
            <a:p>
              <a:pPr algn="ctr" defTabSz="685783"/>
              <a:r>
                <a:rPr lang="en-US" sz="600" b="1" dirty="0">
                  <a:solidFill>
                    <a:prstClr val="white"/>
                  </a:solidFill>
                  <a:latin typeface="Arial" pitchFamily="34" charset="0"/>
                  <a:cs typeface="Arial" pitchFamily="34" charset="0"/>
                </a:rPr>
                <a:t>Application Tier</a:t>
              </a:r>
            </a:p>
            <a:p>
              <a:pPr algn="ctr" defTabSz="685783"/>
              <a:r>
                <a:rPr lang="en-US" sz="600" b="1" dirty="0">
                  <a:solidFill>
                    <a:prstClr val="white"/>
                  </a:solidFill>
                  <a:latin typeface="Arial" pitchFamily="34" charset="0"/>
                  <a:cs typeface="Arial" pitchFamily="34" charset="0"/>
                </a:rPr>
                <a:t>VM </a:t>
              </a:r>
              <a:r>
                <a:rPr lang="en-US" sz="600" b="1" dirty="0" err="1">
                  <a:solidFill>
                    <a:prstClr val="white"/>
                  </a:solidFill>
                  <a:latin typeface="Arial" pitchFamily="34" charset="0"/>
                  <a:cs typeface="Arial" pitchFamily="34" charset="0"/>
                </a:rPr>
                <a:t>ScaleSets</a:t>
              </a:r>
              <a:endParaRPr lang="en-US" sz="600" b="1" dirty="0">
                <a:solidFill>
                  <a:prstClr val="white"/>
                </a:solidFill>
                <a:latin typeface="Arial" pitchFamily="34" charset="0"/>
                <a:cs typeface="Arial" pitchFamily="34" charset="0"/>
              </a:endParaRPr>
            </a:p>
          </p:txBody>
        </p:sp>
        <p:pic>
          <p:nvPicPr>
            <p:cNvPr id="127" name="Picture 12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966957" y="4435928"/>
              <a:ext cx="516659" cy="516659"/>
            </a:xfrm>
            <a:prstGeom prst="rect">
              <a:avLst/>
            </a:prstGeom>
          </p:spPr>
        </p:pic>
        <p:pic>
          <p:nvPicPr>
            <p:cNvPr id="128" name="Picture 12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166316" y="4843178"/>
              <a:ext cx="147141" cy="147141"/>
            </a:xfrm>
            <a:prstGeom prst="rect">
              <a:avLst/>
            </a:prstGeom>
          </p:spPr>
        </p:pic>
        <p:pic>
          <p:nvPicPr>
            <p:cNvPr id="129" name="Picture 128"/>
            <p:cNvPicPr>
              <a:picLocks noChangeAspect="1"/>
            </p:cNvPicPr>
            <p:nvPr/>
          </p:nvPicPr>
          <p:blipFill rotWithShape="1">
            <a:blip r:embed="rId8" cstate="screen">
              <a:extLst>
                <a:ext uri="{28A0092B-C50C-407E-A947-70E740481C1C}">
                  <a14:useLocalDpi xmlns:a14="http://schemas.microsoft.com/office/drawing/2010/main"/>
                </a:ext>
              </a:extLst>
            </a:blip>
            <a:srcRect l="28897" t="27196" r="31987" b="33688"/>
            <a:stretch/>
          </p:blipFill>
          <p:spPr>
            <a:xfrm>
              <a:off x="8108432" y="4507064"/>
              <a:ext cx="243840" cy="243840"/>
            </a:xfrm>
            <a:prstGeom prst="rect">
              <a:avLst/>
            </a:prstGeom>
          </p:spPr>
        </p:pic>
      </p:grpSp>
      <p:grpSp>
        <p:nvGrpSpPr>
          <p:cNvPr id="130" name="Group 129"/>
          <p:cNvGrpSpPr/>
          <p:nvPr/>
        </p:nvGrpSpPr>
        <p:grpSpPr>
          <a:xfrm>
            <a:off x="3164932" y="1406390"/>
            <a:ext cx="1006721" cy="1023114"/>
            <a:chOff x="5780145" y="4390345"/>
            <a:chExt cx="1342295" cy="1364152"/>
          </a:xfrm>
        </p:grpSpPr>
        <p:sp>
          <p:nvSpPr>
            <p:cNvPr id="131" name="Rounded Rectangle 130"/>
            <p:cNvSpPr/>
            <p:nvPr/>
          </p:nvSpPr>
          <p:spPr>
            <a:xfrm>
              <a:off x="5896093" y="4431442"/>
              <a:ext cx="911655" cy="1169313"/>
            </a:xfrm>
            <a:prstGeom prst="roundRect">
              <a:avLst>
                <a:gd name="adj" fmla="val 9438"/>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black"/>
                </a:solidFill>
              </a:endParaRPr>
            </a:p>
          </p:txBody>
        </p:sp>
        <p:sp>
          <p:nvSpPr>
            <p:cNvPr id="132" name="Oval 131"/>
            <p:cNvSpPr/>
            <p:nvPr/>
          </p:nvSpPr>
          <p:spPr>
            <a:xfrm>
              <a:off x="6026137" y="4390345"/>
              <a:ext cx="625753" cy="625753"/>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black"/>
                </a:solidFill>
              </a:endParaRPr>
            </a:p>
          </p:txBody>
        </p:sp>
        <p:sp>
          <p:nvSpPr>
            <p:cNvPr id="133" name="Rounded Rectangle 132"/>
            <p:cNvSpPr/>
            <p:nvPr/>
          </p:nvSpPr>
          <p:spPr>
            <a:xfrm>
              <a:off x="5780145" y="5407409"/>
              <a:ext cx="1109361" cy="347088"/>
            </a:xfrm>
            <a:prstGeom prst="roundRect">
              <a:avLst>
                <a:gd name="adj" fmla="val 50000"/>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black"/>
                </a:solidFill>
              </a:endParaRPr>
            </a:p>
          </p:txBody>
        </p:sp>
        <p:cxnSp>
          <p:nvCxnSpPr>
            <p:cNvPr id="134" name="Straight Connector 133"/>
            <p:cNvCxnSpPr/>
            <p:nvPr/>
          </p:nvCxnSpPr>
          <p:spPr>
            <a:xfrm flipH="1" flipV="1">
              <a:off x="6837185" y="5052497"/>
              <a:ext cx="285255" cy="2259"/>
            </a:xfrm>
            <a:prstGeom prst="line">
              <a:avLst/>
            </a:prstGeom>
            <a:ln w="76200">
              <a:solidFill>
                <a:schemeClr val="bg1">
                  <a:lumMod val="75000"/>
                </a:schemeClr>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5784758" y="5446993"/>
              <a:ext cx="1134320" cy="266740"/>
            </a:xfrm>
            <a:prstGeom prst="rect">
              <a:avLst/>
            </a:prstGeom>
            <a:noFill/>
          </p:spPr>
          <p:txBody>
            <a:bodyPr wrap="square" rtlCol="0">
              <a:spAutoFit/>
            </a:bodyPr>
            <a:lstStyle/>
            <a:p>
              <a:pPr algn="ctr" defTabSz="685783"/>
              <a:r>
                <a:rPr lang="en-US" sz="700" b="1">
                  <a:solidFill>
                    <a:prstClr val="black">
                      <a:lumMod val="75000"/>
                      <a:lumOff val="25000"/>
                    </a:prstClr>
                  </a:solidFill>
                  <a:latin typeface="Arial" pitchFamily="34" charset="0"/>
                  <a:cs typeface="Arial" pitchFamily="34" charset="0"/>
                </a:rPr>
                <a:t>AutoScale</a:t>
              </a:r>
              <a:endParaRPr lang="en-US" sz="700" b="1" dirty="0">
                <a:solidFill>
                  <a:prstClr val="black">
                    <a:lumMod val="75000"/>
                    <a:lumOff val="25000"/>
                  </a:prstClr>
                </a:solidFill>
                <a:latin typeface="Arial" pitchFamily="34" charset="0"/>
                <a:cs typeface="Arial" pitchFamily="34" charset="0"/>
              </a:endParaRPr>
            </a:p>
          </p:txBody>
        </p:sp>
        <p:sp>
          <p:nvSpPr>
            <p:cNvPr id="136" name="TextBox 135"/>
            <p:cNvSpPr txBox="1"/>
            <p:nvPr/>
          </p:nvSpPr>
          <p:spPr>
            <a:xfrm>
              <a:off x="5784758" y="4997744"/>
              <a:ext cx="1134320" cy="369332"/>
            </a:xfrm>
            <a:prstGeom prst="rect">
              <a:avLst/>
            </a:prstGeom>
            <a:noFill/>
          </p:spPr>
          <p:txBody>
            <a:bodyPr wrap="square" rtlCol="0">
              <a:spAutoFit/>
            </a:bodyPr>
            <a:lstStyle/>
            <a:p>
              <a:pPr algn="ctr" defTabSz="685783"/>
              <a:r>
                <a:rPr lang="en-US" sz="600" b="1" dirty="0">
                  <a:solidFill>
                    <a:prstClr val="white"/>
                  </a:solidFill>
                  <a:latin typeface="Arial" pitchFamily="34" charset="0"/>
                  <a:cs typeface="Arial" pitchFamily="34" charset="0"/>
                </a:rPr>
                <a:t>Web Tier</a:t>
              </a:r>
            </a:p>
            <a:p>
              <a:pPr algn="ctr" defTabSz="685783"/>
              <a:r>
                <a:rPr lang="en-US" sz="600" b="1" dirty="0">
                  <a:solidFill>
                    <a:prstClr val="white"/>
                  </a:solidFill>
                  <a:latin typeface="Arial" pitchFamily="34" charset="0"/>
                  <a:cs typeface="Arial" pitchFamily="34" charset="0"/>
                </a:rPr>
                <a:t>VM </a:t>
              </a:r>
              <a:r>
                <a:rPr lang="en-US" sz="600" b="1" dirty="0" err="1">
                  <a:solidFill>
                    <a:prstClr val="white"/>
                  </a:solidFill>
                  <a:latin typeface="Arial" pitchFamily="34" charset="0"/>
                  <a:cs typeface="Arial" pitchFamily="34" charset="0"/>
                </a:rPr>
                <a:t>ScaleSets</a:t>
              </a:r>
              <a:endParaRPr lang="en-US" sz="600" b="1" dirty="0">
                <a:solidFill>
                  <a:prstClr val="white"/>
                </a:solidFill>
                <a:latin typeface="Arial" pitchFamily="34" charset="0"/>
                <a:cs typeface="Arial" pitchFamily="34" charset="0"/>
              </a:endParaRPr>
            </a:p>
          </p:txBody>
        </p:sp>
        <p:pic>
          <p:nvPicPr>
            <p:cNvPr id="137" name="Picture 13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075892" y="4431577"/>
              <a:ext cx="516659" cy="516659"/>
            </a:xfrm>
            <a:prstGeom prst="rect">
              <a:avLst/>
            </a:prstGeom>
          </p:spPr>
        </p:pic>
        <p:sp>
          <p:nvSpPr>
            <p:cNvPr id="138" name="Oval 137"/>
            <p:cNvSpPr/>
            <p:nvPr/>
          </p:nvSpPr>
          <p:spPr>
            <a:xfrm>
              <a:off x="6552709" y="4590727"/>
              <a:ext cx="198360" cy="198360"/>
            </a:xfrm>
            <a:prstGeom prst="ellipse">
              <a:avLst/>
            </a:prstGeom>
            <a:solidFill>
              <a:srgbClr val="0070C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black"/>
                </a:solidFill>
              </a:endParaRPr>
            </a:p>
          </p:txBody>
        </p:sp>
        <p:pic>
          <p:nvPicPr>
            <p:cNvPr id="139" name="Picture 13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278348" y="4835344"/>
              <a:ext cx="147141" cy="147141"/>
            </a:xfrm>
            <a:prstGeom prst="rect">
              <a:avLst/>
            </a:prstGeom>
          </p:spPr>
        </p:pic>
        <p:pic>
          <p:nvPicPr>
            <p:cNvPr id="140" name="Picture 139"/>
            <p:cNvPicPr>
              <a:picLocks noChangeAspect="1"/>
            </p:cNvPicPr>
            <p:nvPr/>
          </p:nvPicPr>
          <p:blipFill rotWithShape="1">
            <a:blip r:embed="rId8" cstate="screen">
              <a:extLst>
                <a:ext uri="{28A0092B-C50C-407E-A947-70E740481C1C}">
                  <a14:useLocalDpi xmlns:a14="http://schemas.microsoft.com/office/drawing/2010/main"/>
                </a:ext>
              </a:extLst>
            </a:blip>
            <a:srcRect l="28897" t="27196" r="31987" b="33688"/>
            <a:stretch/>
          </p:blipFill>
          <p:spPr>
            <a:xfrm>
              <a:off x="6216749" y="4504284"/>
              <a:ext cx="243840" cy="243840"/>
            </a:xfrm>
            <a:prstGeom prst="rect">
              <a:avLst/>
            </a:prstGeom>
          </p:spPr>
        </p:pic>
        <p:pic>
          <p:nvPicPr>
            <p:cNvPr id="141" name="Picture 140"/>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555533" y="4597696"/>
              <a:ext cx="204547" cy="204547"/>
            </a:xfrm>
            <a:prstGeom prst="rect">
              <a:avLst/>
            </a:prstGeom>
          </p:spPr>
        </p:pic>
      </p:grpSp>
      <p:cxnSp>
        <p:nvCxnSpPr>
          <p:cNvPr id="155" name="Straight Connector 154"/>
          <p:cNvCxnSpPr/>
          <p:nvPr/>
        </p:nvCxnSpPr>
        <p:spPr>
          <a:xfrm flipH="1" flipV="1">
            <a:off x="6169013" y="1326549"/>
            <a:ext cx="15389" cy="961790"/>
          </a:xfrm>
          <a:prstGeom prst="line">
            <a:avLst/>
          </a:prstGeom>
          <a:ln w="76200">
            <a:solidFill>
              <a:srgbClr val="FF9300"/>
            </a:solidFill>
          </a:ln>
        </p:spPr>
        <p:style>
          <a:lnRef idx="1">
            <a:schemeClr val="accent1"/>
          </a:lnRef>
          <a:fillRef idx="0">
            <a:schemeClr val="accent1"/>
          </a:fillRef>
          <a:effectRef idx="0">
            <a:schemeClr val="accent1"/>
          </a:effectRef>
          <a:fontRef idx="minor">
            <a:schemeClr val="tx1"/>
          </a:fontRef>
        </p:style>
      </p:cxnSp>
      <p:grpSp>
        <p:nvGrpSpPr>
          <p:cNvPr id="142" name="Group 141"/>
          <p:cNvGrpSpPr/>
          <p:nvPr/>
        </p:nvGrpSpPr>
        <p:grpSpPr>
          <a:xfrm>
            <a:off x="5750459" y="1406389"/>
            <a:ext cx="850740" cy="907808"/>
            <a:chOff x="7658557" y="4390345"/>
            <a:chExt cx="1134320" cy="1210410"/>
          </a:xfrm>
        </p:grpSpPr>
        <p:sp>
          <p:nvSpPr>
            <p:cNvPr id="143" name="Rounded Rectangle 142"/>
            <p:cNvSpPr/>
            <p:nvPr/>
          </p:nvSpPr>
          <p:spPr>
            <a:xfrm>
              <a:off x="7774526" y="4431442"/>
              <a:ext cx="911655" cy="1169313"/>
            </a:xfrm>
            <a:prstGeom prst="roundRect">
              <a:avLst>
                <a:gd name="adj" fmla="val 9438"/>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black"/>
                </a:solidFill>
              </a:endParaRPr>
            </a:p>
          </p:txBody>
        </p:sp>
        <p:sp>
          <p:nvSpPr>
            <p:cNvPr id="144" name="Oval 143"/>
            <p:cNvSpPr/>
            <p:nvPr/>
          </p:nvSpPr>
          <p:spPr>
            <a:xfrm>
              <a:off x="7904570" y="4390345"/>
              <a:ext cx="625753" cy="625753"/>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black"/>
                </a:solidFill>
              </a:endParaRPr>
            </a:p>
          </p:txBody>
        </p:sp>
        <p:sp>
          <p:nvSpPr>
            <p:cNvPr id="145" name="TextBox 144"/>
            <p:cNvSpPr txBox="1"/>
            <p:nvPr/>
          </p:nvSpPr>
          <p:spPr>
            <a:xfrm>
              <a:off x="7658557" y="5015958"/>
              <a:ext cx="1134320" cy="492442"/>
            </a:xfrm>
            <a:prstGeom prst="rect">
              <a:avLst/>
            </a:prstGeom>
            <a:noFill/>
          </p:spPr>
          <p:txBody>
            <a:bodyPr wrap="square" rtlCol="0">
              <a:spAutoFit/>
            </a:bodyPr>
            <a:lstStyle/>
            <a:p>
              <a:pPr algn="ctr" defTabSz="685783"/>
              <a:r>
                <a:rPr lang="en-US" sz="600" b="1" dirty="0">
                  <a:solidFill>
                    <a:prstClr val="white"/>
                  </a:solidFill>
                  <a:latin typeface="Arial" pitchFamily="34" charset="0"/>
                  <a:cs typeface="Arial" pitchFamily="34" charset="0"/>
                </a:rPr>
                <a:t>Database Tier</a:t>
              </a:r>
            </a:p>
            <a:p>
              <a:pPr algn="ctr" defTabSz="685783"/>
              <a:r>
                <a:rPr lang="en-US" sz="600" b="1" dirty="0">
                  <a:solidFill>
                    <a:prstClr val="white"/>
                  </a:solidFill>
                  <a:latin typeface="Arial" pitchFamily="34" charset="0"/>
                  <a:cs typeface="Arial" pitchFamily="34" charset="0"/>
                </a:rPr>
                <a:t>SQL VM </a:t>
              </a:r>
              <a:r>
                <a:rPr lang="en-US" sz="600" b="1" dirty="0" err="1">
                  <a:solidFill>
                    <a:prstClr val="white"/>
                  </a:solidFill>
                  <a:latin typeface="Arial" pitchFamily="34" charset="0"/>
                  <a:cs typeface="Arial" pitchFamily="34" charset="0"/>
                </a:rPr>
                <a:t>AvailabilitySets</a:t>
              </a:r>
              <a:endParaRPr lang="en-US" sz="600" b="1" dirty="0">
                <a:solidFill>
                  <a:prstClr val="white"/>
                </a:solidFill>
                <a:latin typeface="Arial" pitchFamily="34" charset="0"/>
                <a:cs typeface="Arial" pitchFamily="34" charset="0"/>
              </a:endParaRPr>
            </a:p>
          </p:txBody>
        </p:sp>
        <p:pic>
          <p:nvPicPr>
            <p:cNvPr id="146" name="Picture 14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966957" y="4435928"/>
              <a:ext cx="516659" cy="516659"/>
            </a:xfrm>
            <a:prstGeom prst="rect">
              <a:avLst/>
            </a:prstGeom>
          </p:spPr>
        </p:pic>
        <p:pic>
          <p:nvPicPr>
            <p:cNvPr id="147" name="Picture 14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166316" y="4843178"/>
              <a:ext cx="147141" cy="147141"/>
            </a:xfrm>
            <a:prstGeom prst="rect">
              <a:avLst/>
            </a:prstGeom>
          </p:spPr>
        </p:pic>
        <p:pic>
          <p:nvPicPr>
            <p:cNvPr id="148" name="Picture 147"/>
            <p:cNvPicPr>
              <a:picLocks noChangeAspect="1"/>
            </p:cNvPicPr>
            <p:nvPr/>
          </p:nvPicPr>
          <p:blipFill rotWithShape="1">
            <a:blip r:embed="rId8" cstate="screen">
              <a:extLst>
                <a:ext uri="{28A0092B-C50C-407E-A947-70E740481C1C}">
                  <a14:useLocalDpi xmlns:a14="http://schemas.microsoft.com/office/drawing/2010/main"/>
                </a:ext>
              </a:extLst>
            </a:blip>
            <a:srcRect l="28897" t="27196" r="31987" b="33688"/>
            <a:stretch/>
          </p:blipFill>
          <p:spPr>
            <a:xfrm>
              <a:off x="8108432" y="4507064"/>
              <a:ext cx="243840" cy="243840"/>
            </a:xfrm>
            <a:prstGeom prst="rect">
              <a:avLst/>
            </a:prstGeom>
          </p:spPr>
        </p:pic>
      </p:grpSp>
      <p:cxnSp>
        <p:nvCxnSpPr>
          <p:cNvPr id="149" name="Straight Connector 148"/>
          <p:cNvCxnSpPr/>
          <p:nvPr/>
        </p:nvCxnSpPr>
        <p:spPr>
          <a:xfrm flipH="1">
            <a:off x="5447763" y="1822656"/>
            <a:ext cx="324557" cy="0"/>
          </a:xfrm>
          <a:prstGeom prst="line">
            <a:avLst/>
          </a:prstGeom>
          <a:ln w="76200">
            <a:solidFill>
              <a:schemeClr val="bg1">
                <a:lumMod val="75000"/>
              </a:schemeClr>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6891383" y="1309177"/>
            <a:ext cx="5824" cy="2842325"/>
          </a:xfrm>
          <a:prstGeom prst="line">
            <a:avLst/>
          </a:prstGeom>
          <a:ln w="76200">
            <a:solidFill>
              <a:srgbClr val="FF9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H="1">
            <a:off x="3463558" y="1326549"/>
            <a:ext cx="3446006" cy="0"/>
          </a:xfrm>
          <a:prstGeom prst="line">
            <a:avLst/>
          </a:prstGeom>
          <a:ln w="76200">
            <a:solidFill>
              <a:srgbClr val="FF9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flipH="1" flipV="1">
            <a:off x="1055114" y="1903839"/>
            <a:ext cx="1053238" cy="3002"/>
          </a:xfrm>
          <a:prstGeom prst="line">
            <a:avLst/>
          </a:prstGeom>
          <a:ln w="76200">
            <a:solidFill>
              <a:schemeClr val="bg1">
                <a:lumMod val="75000"/>
              </a:schemeClr>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59" name="Oval 158"/>
          <p:cNvSpPr/>
          <p:nvPr/>
        </p:nvSpPr>
        <p:spPr>
          <a:xfrm>
            <a:off x="590832" y="1727749"/>
            <a:ext cx="401597" cy="401597"/>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dirty="0">
              <a:solidFill>
                <a:prstClr val="black"/>
              </a:solidFill>
            </a:endParaRPr>
          </a:p>
        </p:txBody>
      </p:sp>
      <p:sp>
        <p:nvSpPr>
          <p:cNvPr id="160" name="TextBox 159"/>
          <p:cNvSpPr txBox="1"/>
          <p:nvPr/>
        </p:nvSpPr>
        <p:spPr>
          <a:xfrm>
            <a:off x="504888" y="2159295"/>
            <a:ext cx="618196" cy="276999"/>
          </a:xfrm>
          <a:prstGeom prst="rect">
            <a:avLst/>
          </a:prstGeom>
          <a:noFill/>
        </p:spPr>
        <p:txBody>
          <a:bodyPr wrap="square" rtlCol="0">
            <a:spAutoFit/>
          </a:bodyPr>
          <a:lstStyle/>
          <a:p>
            <a:pPr algn="ctr" defTabSz="685783"/>
            <a:r>
              <a:rPr lang="en-US" sz="600" b="1" dirty="0">
                <a:solidFill>
                  <a:prstClr val="black">
                    <a:lumMod val="75000"/>
                    <a:lumOff val="25000"/>
                  </a:prstClr>
                </a:solidFill>
                <a:latin typeface="Arial" pitchFamily="34" charset="0"/>
                <a:cs typeface="Arial" pitchFamily="34" charset="0"/>
              </a:rPr>
              <a:t>Web Traffic</a:t>
            </a:r>
          </a:p>
          <a:p>
            <a:pPr algn="ctr" defTabSz="685783"/>
            <a:r>
              <a:rPr lang="en-US" sz="600" b="1" dirty="0">
                <a:solidFill>
                  <a:prstClr val="black">
                    <a:lumMod val="75000"/>
                    <a:lumOff val="25000"/>
                  </a:prstClr>
                </a:solidFill>
                <a:latin typeface="Arial" pitchFamily="34" charset="0"/>
                <a:cs typeface="Arial" pitchFamily="34" charset="0"/>
              </a:rPr>
              <a:t>Customer A</a:t>
            </a:r>
            <a:endParaRPr lang="en-US" sz="900" b="1" dirty="0">
              <a:solidFill>
                <a:prstClr val="black">
                  <a:lumMod val="75000"/>
                  <a:lumOff val="25000"/>
                </a:prstClr>
              </a:solidFill>
              <a:latin typeface="Arial" pitchFamily="34" charset="0"/>
              <a:cs typeface="Arial" pitchFamily="34" charset="0"/>
            </a:endParaRPr>
          </a:p>
        </p:txBody>
      </p:sp>
      <p:pic>
        <p:nvPicPr>
          <p:cNvPr id="161" name="Picture 16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97883" y="1724026"/>
            <a:ext cx="387494" cy="387494"/>
          </a:xfrm>
          <a:prstGeom prst="rect">
            <a:avLst/>
          </a:prstGeom>
        </p:spPr>
      </p:pic>
      <p:cxnSp>
        <p:nvCxnSpPr>
          <p:cNvPr id="21" name="Straight Connector 20"/>
          <p:cNvCxnSpPr>
            <a:stCxn id="35" idx="1"/>
          </p:cNvCxnSpPr>
          <p:nvPr/>
        </p:nvCxnSpPr>
        <p:spPr>
          <a:xfrm flipH="1">
            <a:off x="6873806" y="3019781"/>
            <a:ext cx="741291" cy="0"/>
          </a:xfrm>
          <a:prstGeom prst="line">
            <a:avLst/>
          </a:prstGeom>
          <a:ln w="76200">
            <a:solidFill>
              <a:srgbClr val="FF9300"/>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7849054" y="1541713"/>
            <a:ext cx="484" cy="874247"/>
          </a:xfrm>
          <a:prstGeom prst="line">
            <a:avLst/>
          </a:prstGeom>
          <a:ln w="76200">
            <a:solidFill>
              <a:srgbClr val="C00000"/>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8021557" y="1526775"/>
            <a:ext cx="0" cy="917915"/>
          </a:xfrm>
          <a:prstGeom prst="line">
            <a:avLst/>
          </a:prstGeom>
          <a:ln w="76200">
            <a:solidFill>
              <a:schemeClr val="tx1">
                <a:lumMod val="75000"/>
                <a:lumOff val="25000"/>
              </a:schemeClr>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18851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find out more	</a:t>
            </a:r>
            <a:endParaRPr lang="en-US" dirty="0"/>
          </a:p>
        </p:txBody>
      </p:sp>
      <p:sp>
        <p:nvSpPr>
          <p:cNvPr id="3" name="Content Placeholder 2"/>
          <p:cNvSpPr>
            <a:spLocks noGrp="1"/>
          </p:cNvSpPr>
          <p:nvPr>
            <p:ph idx="1"/>
          </p:nvPr>
        </p:nvSpPr>
        <p:spPr/>
        <p:txBody>
          <a:bodyPr/>
          <a:lstStyle/>
          <a:p>
            <a:r>
              <a:rPr lang="en-US" dirty="0"/>
              <a:t>Learn more about our solutions or request a demo: </a:t>
            </a:r>
            <a:r>
              <a:rPr lang="en-US" dirty="0">
                <a:hlinkClick r:id="rId2"/>
              </a:rPr>
              <a:t>www.alertlogic.com/azure</a:t>
            </a:r>
            <a:endParaRPr lang="en-US" dirty="0"/>
          </a:p>
          <a:p>
            <a:endParaRPr lang="en-US" dirty="0" smtClean="0"/>
          </a:p>
          <a:p>
            <a:r>
              <a:rPr lang="en-US" dirty="0" smtClean="0"/>
              <a:t>Review </a:t>
            </a:r>
            <a:r>
              <a:rPr lang="en-US" dirty="0"/>
              <a:t>MS Azure Security Best Practices: </a:t>
            </a:r>
          </a:p>
          <a:p>
            <a:pPr lvl="1"/>
            <a:r>
              <a:rPr lang="en-US" dirty="0">
                <a:hlinkClick r:id="rId3"/>
              </a:rPr>
              <a:t>https://docs.microsoft.com/en-us/azure/security/security-get-started-overview</a:t>
            </a:r>
            <a:endParaRPr lang="en-US" dirty="0"/>
          </a:p>
          <a:p>
            <a:pPr lvl="1"/>
            <a:r>
              <a:rPr lang="en-US" dirty="0">
                <a:hlinkClick r:id="rId4"/>
              </a:rPr>
              <a:t>https://docs.microsoft.com/en-us/azure/security/security-best-practices-and-patterns</a:t>
            </a:r>
            <a:r>
              <a:rPr lang="en-US" dirty="0"/>
              <a:t> </a:t>
            </a:r>
          </a:p>
          <a:p>
            <a:endParaRPr lang="en-US" dirty="0"/>
          </a:p>
        </p:txBody>
      </p:sp>
      <p:sp>
        <p:nvSpPr>
          <p:cNvPr id="4" name="TextBox 4"/>
          <p:cNvSpPr txBox="1">
            <a:spLocks noChangeArrowheads="1"/>
          </p:cNvSpPr>
          <p:nvPr/>
        </p:nvSpPr>
        <p:spPr bwMode="auto">
          <a:xfrm>
            <a:off x="3481388" y="4273154"/>
            <a:ext cx="21812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ct val="30000"/>
              </a:spcBef>
              <a:buFont typeface="Arial" charset="0"/>
              <a:buChar char="•"/>
              <a:defRPr sz="2100">
                <a:solidFill>
                  <a:schemeClr val="tx2"/>
                </a:solidFill>
                <a:latin typeface="Arial" charset="0"/>
                <a:ea typeface="MS PGothic" charset="-128"/>
                <a:cs typeface="Arial" charset="0"/>
              </a:defRPr>
            </a:lvl1pPr>
            <a:lvl2pPr marL="742950" indent="-285750">
              <a:lnSpc>
                <a:spcPct val="90000"/>
              </a:lnSpc>
              <a:spcBef>
                <a:spcPct val="30000"/>
              </a:spcBef>
              <a:buFont typeface="Arial" charset="0"/>
              <a:buChar char="•"/>
              <a:defRPr>
                <a:solidFill>
                  <a:schemeClr val="tx2"/>
                </a:solidFill>
                <a:latin typeface="Arial" charset="0"/>
                <a:ea typeface="MS PGothic" charset="-128"/>
                <a:cs typeface="Arial" charset="0"/>
              </a:defRPr>
            </a:lvl2pPr>
            <a:lvl3pPr marL="1143000" indent="-228600">
              <a:lnSpc>
                <a:spcPct val="90000"/>
              </a:lnSpc>
              <a:spcBef>
                <a:spcPct val="30000"/>
              </a:spcBef>
              <a:buFont typeface="Arial" charset="0"/>
              <a:buChar char="•"/>
              <a:defRPr sz="1500">
                <a:solidFill>
                  <a:schemeClr val="tx2"/>
                </a:solidFill>
                <a:latin typeface="Arial" charset="0"/>
                <a:ea typeface="MS PGothic" charset="-128"/>
                <a:cs typeface="Arial" charset="0"/>
              </a:defRPr>
            </a:lvl3pPr>
            <a:lvl4pPr marL="1600200" indent="-228600">
              <a:lnSpc>
                <a:spcPct val="90000"/>
              </a:lnSpc>
              <a:spcBef>
                <a:spcPct val="30000"/>
              </a:spcBef>
              <a:buFont typeface="Arial" charset="0"/>
              <a:buChar char="•"/>
              <a:defRPr sz="1400">
                <a:solidFill>
                  <a:schemeClr val="tx2"/>
                </a:solidFill>
                <a:latin typeface="Arial" charset="0"/>
                <a:ea typeface="MS PGothic" charset="-128"/>
                <a:cs typeface="Arial" charset="0"/>
              </a:defRPr>
            </a:lvl4pPr>
            <a:lvl5pPr marL="2057400" indent="-228600">
              <a:lnSpc>
                <a:spcPct val="90000"/>
              </a:lnSpc>
              <a:spcBef>
                <a:spcPct val="30000"/>
              </a:spcBef>
              <a:buFont typeface="Arial" charset="0"/>
              <a:buChar char="•"/>
              <a:defRPr sz="1400">
                <a:solidFill>
                  <a:schemeClr val="tx2"/>
                </a:solidFill>
                <a:latin typeface="Arial" charset="0"/>
                <a:ea typeface="MS PGothic" charset="-128"/>
                <a:cs typeface="Arial" charset="0"/>
              </a:defRPr>
            </a:lvl5pPr>
            <a:lvl6pPr marL="2514600" indent="-228600" defTabSz="685800" eaLnBrk="0" fontAlgn="base" hangingPunct="0">
              <a:lnSpc>
                <a:spcPct val="90000"/>
              </a:lnSpc>
              <a:spcBef>
                <a:spcPct val="30000"/>
              </a:spcBef>
              <a:spcAft>
                <a:spcPct val="0"/>
              </a:spcAft>
              <a:buFont typeface="Arial" charset="0"/>
              <a:buChar char="•"/>
              <a:defRPr sz="1400">
                <a:solidFill>
                  <a:schemeClr val="tx2"/>
                </a:solidFill>
                <a:latin typeface="Arial" charset="0"/>
                <a:ea typeface="MS PGothic" charset="-128"/>
                <a:cs typeface="Arial" charset="0"/>
              </a:defRPr>
            </a:lvl6pPr>
            <a:lvl7pPr marL="2971800" indent="-228600" defTabSz="685800" eaLnBrk="0" fontAlgn="base" hangingPunct="0">
              <a:lnSpc>
                <a:spcPct val="90000"/>
              </a:lnSpc>
              <a:spcBef>
                <a:spcPct val="30000"/>
              </a:spcBef>
              <a:spcAft>
                <a:spcPct val="0"/>
              </a:spcAft>
              <a:buFont typeface="Arial" charset="0"/>
              <a:buChar char="•"/>
              <a:defRPr sz="1400">
                <a:solidFill>
                  <a:schemeClr val="tx2"/>
                </a:solidFill>
                <a:latin typeface="Arial" charset="0"/>
                <a:ea typeface="MS PGothic" charset="-128"/>
                <a:cs typeface="Arial" charset="0"/>
              </a:defRPr>
            </a:lvl7pPr>
            <a:lvl8pPr marL="3429000" indent="-228600" defTabSz="685800" eaLnBrk="0" fontAlgn="base" hangingPunct="0">
              <a:lnSpc>
                <a:spcPct val="90000"/>
              </a:lnSpc>
              <a:spcBef>
                <a:spcPct val="30000"/>
              </a:spcBef>
              <a:spcAft>
                <a:spcPct val="0"/>
              </a:spcAft>
              <a:buFont typeface="Arial" charset="0"/>
              <a:buChar char="•"/>
              <a:defRPr sz="1400">
                <a:solidFill>
                  <a:schemeClr val="tx2"/>
                </a:solidFill>
                <a:latin typeface="Arial" charset="0"/>
                <a:ea typeface="MS PGothic" charset="-128"/>
                <a:cs typeface="Arial" charset="0"/>
              </a:defRPr>
            </a:lvl8pPr>
            <a:lvl9pPr marL="3886200" indent="-228600" defTabSz="685800" eaLnBrk="0" fontAlgn="base" hangingPunct="0">
              <a:lnSpc>
                <a:spcPct val="90000"/>
              </a:lnSpc>
              <a:spcBef>
                <a:spcPct val="30000"/>
              </a:spcBef>
              <a:spcAft>
                <a:spcPct val="0"/>
              </a:spcAft>
              <a:buFont typeface="Arial" charset="0"/>
              <a:buChar char="•"/>
              <a:defRPr sz="1400">
                <a:solidFill>
                  <a:schemeClr val="tx2"/>
                </a:solidFill>
                <a:latin typeface="Arial" charset="0"/>
                <a:ea typeface="MS PGothic" charset="-128"/>
                <a:cs typeface="Arial" charset="0"/>
              </a:defRPr>
            </a:lvl9pPr>
          </a:lstStyle>
          <a:p>
            <a:pPr algn="ctr" eaLnBrk="1" hangingPunct="1">
              <a:lnSpc>
                <a:spcPct val="100000"/>
              </a:lnSpc>
              <a:spcBef>
                <a:spcPct val="0"/>
              </a:spcBef>
              <a:buFontTx/>
              <a:buNone/>
            </a:pPr>
            <a:r>
              <a:rPr lang="en-US" altLang="en-US" sz="1800">
                <a:solidFill>
                  <a:srgbClr val="FF7F00"/>
                </a:solidFill>
                <a:hlinkClick r:id="rId5"/>
              </a:rPr>
              <a:t>www.alertlogic.com</a:t>
            </a:r>
            <a:r>
              <a:rPr lang="en-US" altLang="en-US" sz="1800">
                <a:solidFill>
                  <a:srgbClr val="FF7F00"/>
                </a:solidFill>
              </a:rPr>
              <a:t> </a:t>
            </a:r>
          </a:p>
        </p:txBody>
      </p:sp>
      <p:pic>
        <p:nvPicPr>
          <p:cNvPr id="5" name="Picture 17" descr="Twitter_logo_blue.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925866" y="3616142"/>
            <a:ext cx="685800" cy="558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8" descr="Solid_color_You_Tube_logo.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569244" y="3773306"/>
            <a:ext cx="685800" cy="275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9" descr="Facebook.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908697" y="3586377"/>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0" descr="rssblog.gif"/>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246960" y="3586377"/>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1" descr="linkedinsquare.pn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586413" y="3586377"/>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1604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219075" y="2145079"/>
            <a:ext cx="9124950" cy="730250"/>
          </a:xfrm>
        </p:spPr>
        <p:txBody>
          <a:bodyPr/>
          <a:lstStyle/>
          <a:p>
            <a:r>
              <a:rPr lang="en-US" dirty="0" smtClean="0"/>
              <a:t>Additional information</a:t>
            </a:r>
            <a:endParaRPr lang="en-US" dirty="0"/>
          </a:p>
        </p:txBody>
      </p:sp>
    </p:spTree>
    <p:extLst>
      <p:ext uri="{BB962C8B-B14F-4D97-AF65-F5344CB8AC3E}">
        <p14:creationId xmlns:p14="http://schemas.microsoft.com/office/powerpoint/2010/main" val="16666375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340" y="-20996"/>
            <a:ext cx="8228012" cy="582613"/>
          </a:xfrm>
        </p:spPr>
        <p:txBody>
          <a:bodyPr/>
          <a:lstStyle/>
          <a:p>
            <a:r>
              <a:rPr lang="en-US" dirty="0"/>
              <a:t>New </a:t>
            </a:r>
            <a:r>
              <a:rPr lang="en-US" dirty="0" smtClean="0"/>
              <a:t>capabilities </a:t>
            </a:r>
            <a:r>
              <a:rPr lang="en-US" dirty="0"/>
              <a:t>f</a:t>
            </a:r>
            <a:r>
              <a:rPr lang="en-US" dirty="0" smtClean="0"/>
              <a:t>ocused </a:t>
            </a:r>
            <a:r>
              <a:rPr lang="en-US" dirty="0"/>
              <a:t>on Web Attack Detection</a:t>
            </a:r>
          </a:p>
        </p:txBody>
      </p:sp>
      <p:sp>
        <p:nvSpPr>
          <p:cNvPr id="25" name="TextBox 24"/>
          <p:cNvSpPr txBox="1"/>
          <p:nvPr/>
        </p:nvSpPr>
        <p:spPr>
          <a:xfrm>
            <a:off x="4621336" y="2919698"/>
            <a:ext cx="45719" cy="461665"/>
          </a:xfrm>
          <a:prstGeom prst="rect">
            <a:avLst/>
          </a:prstGeom>
          <a:noFill/>
        </p:spPr>
        <p:txBody>
          <a:bodyPr wrap="square" rtlCol="0">
            <a:spAutoFit/>
          </a:bodyPr>
          <a:lstStyle/>
          <a:p>
            <a:endParaRPr lang="en-US" sz="2400" err="1">
              <a:solidFill>
                <a:prstClr val="black"/>
              </a:solidFill>
              <a:latin typeface="Arial" pitchFamily="34" charset="0"/>
              <a:cs typeface="Arial" pitchFamily="34" charset="0"/>
            </a:endParaRPr>
          </a:p>
        </p:txBody>
      </p:sp>
      <p:sp>
        <p:nvSpPr>
          <p:cNvPr id="7" name="Rectangle 6"/>
          <p:cNvSpPr/>
          <p:nvPr/>
        </p:nvSpPr>
        <p:spPr>
          <a:xfrm>
            <a:off x="2464550" y="974971"/>
            <a:ext cx="5151586" cy="1092623"/>
          </a:xfrm>
          <a:prstGeom prst="rect">
            <a:avLst/>
          </a:prstGeom>
          <a:ln>
            <a:solidFill>
              <a:schemeClr val="tx2">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solidFill>
                <a:prstClr val="black"/>
              </a:solidFill>
            </a:endParaRPr>
          </a:p>
        </p:txBody>
      </p:sp>
      <p:sp>
        <p:nvSpPr>
          <p:cNvPr id="10" name="Rectangle 9"/>
          <p:cNvSpPr/>
          <p:nvPr/>
        </p:nvSpPr>
        <p:spPr>
          <a:xfrm>
            <a:off x="2473700" y="974971"/>
            <a:ext cx="942143" cy="1092623"/>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prstClr val="white"/>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1</a:t>
            </a:r>
          </a:p>
        </p:txBody>
      </p:sp>
      <p:sp>
        <p:nvSpPr>
          <p:cNvPr id="12" name="TextBox 11"/>
          <p:cNvSpPr txBox="1"/>
          <p:nvPr/>
        </p:nvSpPr>
        <p:spPr>
          <a:xfrm>
            <a:off x="3468902" y="988809"/>
            <a:ext cx="4147234" cy="369332"/>
          </a:xfrm>
          <a:prstGeom prst="rect">
            <a:avLst/>
          </a:prstGeom>
          <a:noFill/>
        </p:spPr>
        <p:txBody>
          <a:bodyPr wrap="square" rtlCol="0">
            <a:spAutoFit/>
          </a:bodyPr>
          <a:lstStyle/>
          <a:p>
            <a:r>
              <a:rPr lang="en-US" sz="1800">
                <a:solidFill>
                  <a:srgbClr val="4C4C4C"/>
                </a:solidFill>
                <a:cs typeface="Arial" pitchFamily="34" charset="0"/>
              </a:rPr>
              <a:t>Over 150 new web attack incidents</a:t>
            </a:r>
          </a:p>
        </p:txBody>
      </p:sp>
      <p:sp>
        <p:nvSpPr>
          <p:cNvPr id="46" name="Rectangle 45"/>
          <p:cNvSpPr/>
          <p:nvPr/>
        </p:nvSpPr>
        <p:spPr>
          <a:xfrm>
            <a:off x="2464550" y="2230901"/>
            <a:ext cx="5151586" cy="1092624"/>
          </a:xfrm>
          <a:prstGeom prst="rect">
            <a:avLst/>
          </a:prstGeom>
          <a:ln>
            <a:solidFill>
              <a:schemeClr val="tx2">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solidFill>
                <a:prstClr val="black"/>
              </a:solidFill>
            </a:endParaRPr>
          </a:p>
        </p:txBody>
      </p:sp>
      <p:sp>
        <p:nvSpPr>
          <p:cNvPr id="49" name="Rectangle 48"/>
          <p:cNvSpPr/>
          <p:nvPr/>
        </p:nvSpPr>
        <p:spPr>
          <a:xfrm>
            <a:off x="2464550" y="2230900"/>
            <a:ext cx="942143" cy="1092625"/>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prstClr val="white"/>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2</a:t>
            </a:r>
          </a:p>
        </p:txBody>
      </p:sp>
      <p:sp>
        <p:nvSpPr>
          <p:cNvPr id="50" name="TextBox 49"/>
          <p:cNvSpPr txBox="1"/>
          <p:nvPr/>
        </p:nvSpPr>
        <p:spPr>
          <a:xfrm>
            <a:off x="3468901" y="2310609"/>
            <a:ext cx="4127044" cy="584775"/>
          </a:xfrm>
          <a:prstGeom prst="rect">
            <a:avLst/>
          </a:prstGeom>
          <a:noFill/>
        </p:spPr>
        <p:txBody>
          <a:bodyPr wrap="square" rtlCol="0">
            <a:spAutoFit/>
          </a:bodyPr>
          <a:lstStyle/>
          <a:p>
            <a:r>
              <a:rPr lang="en-US" sz="1800">
                <a:solidFill>
                  <a:srgbClr val="4C4C4C"/>
                </a:solidFill>
                <a:cs typeface="Arial" pitchFamily="34" charset="0"/>
              </a:rPr>
              <a:t>Improved OWASP Top 10 Coverage</a:t>
            </a:r>
          </a:p>
          <a:p>
            <a:r>
              <a:rPr lang="en-US">
                <a:solidFill>
                  <a:srgbClr val="4C4C4C"/>
                </a:solidFill>
                <a:cs typeface="Arial" pitchFamily="34" charset="0"/>
              </a:rPr>
              <a:t>powered by Anomaly Detection</a:t>
            </a:r>
          </a:p>
        </p:txBody>
      </p:sp>
      <p:sp>
        <p:nvSpPr>
          <p:cNvPr id="53" name="Rectangle 52"/>
          <p:cNvSpPr/>
          <p:nvPr/>
        </p:nvSpPr>
        <p:spPr>
          <a:xfrm>
            <a:off x="2464550" y="3486831"/>
            <a:ext cx="5151586" cy="1092623"/>
          </a:xfrm>
          <a:prstGeom prst="rect">
            <a:avLst/>
          </a:prstGeom>
          <a:ln>
            <a:solidFill>
              <a:schemeClr val="tx2">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solidFill>
                <a:prstClr val="black"/>
              </a:solidFill>
            </a:endParaRPr>
          </a:p>
        </p:txBody>
      </p:sp>
      <p:sp>
        <p:nvSpPr>
          <p:cNvPr id="56" name="Rectangle 55"/>
          <p:cNvSpPr/>
          <p:nvPr/>
        </p:nvSpPr>
        <p:spPr>
          <a:xfrm>
            <a:off x="2464550" y="3482104"/>
            <a:ext cx="942143" cy="109735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prstClr val="white"/>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3</a:t>
            </a:r>
          </a:p>
        </p:txBody>
      </p:sp>
      <p:sp>
        <p:nvSpPr>
          <p:cNvPr id="58" name="TextBox 57"/>
          <p:cNvSpPr txBox="1"/>
          <p:nvPr/>
        </p:nvSpPr>
        <p:spPr>
          <a:xfrm>
            <a:off x="3426884" y="3482104"/>
            <a:ext cx="4169061" cy="584775"/>
          </a:xfrm>
          <a:prstGeom prst="rect">
            <a:avLst/>
          </a:prstGeom>
          <a:noFill/>
        </p:spPr>
        <p:txBody>
          <a:bodyPr wrap="square" rtlCol="0">
            <a:spAutoFit/>
          </a:bodyPr>
          <a:lstStyle/>
          <a:p>
            <a:r>
              <a:rPr lang="en-US" sz="1800">
                <a:solidFill>
                  <a:srgbClr val="4C4C4C"/>
                </a:solidFill>
                <a:cs typeface="Arial" pitchFamily="34" charset="0"/>
              </a:rPr>
              <a:t>Advanced SQL Injection Detection </a:t>
            </a:r>
            <a:br>
              <a:rPr lang="en-US" sz="1800">
                <a:solidFill>
                  <a:srgbClr val="4C4C4C"/>
                </a:solidFill>
                <a:cs typeface="Arial" pitchFamily="34" charset="0"/>
              </a:rPr>
            </a:br>
            <a:r>
              <a:rPr lang="en-US">
                <a:solidFill>
                  <a:srgbClr val="4C4C4C"/>
                </a:solidFill>
                <a:cs typeface="Arial" pitchFamily="34" charset="0"/>
              </a:rPr>
              <a:t>powered by Machine Learning</a:t>
            </a:r>
          </a:p>
        </p:txBody>
      </p:sp>
      <p:sp>
        <p:nvSpPr>
          <p:cNvPr id="23" name="Rectangle 22"/>
          <p:cNvSpPr/>
          <p:nvPr/>
        </p:nvSpPr>
        <p:spPr>
          <a:xfrm>
            <a:off x="437115" y="974971"/>
            <a:ext cx="1012903" cy="1658804"/>
          </a:xfrm>
          <a:prstGeom prst="rect">
            <a:avLst/>
          </a:prstGeom>
          <a:solidFill>
            <a:srgbClr val="FF0000"/>
          </a:solid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b="1">
                <a:solidFill>
                  <a:prstClr val="white"/>
                </a:solidFill>
              </a:rPr>
              <a:t>Web App Attacks</a:t>
            </a:r>
          </a:p>
          <a:p>
            <a:pPr algn="ctr"/>
            <a:endParaRPr lang="en-US" sz="1200" b="1">
              <a:solidFill>
                <a:prstClr val="white"/>
              </a:solidFill>
            </a:endParaRPr>
          </a:p>
          <a:p>
            <a:pPr algn="ctr"/>
            <a:r>
              <a:rPr lang="en-US" sz="1200" b="1">
                <a:solidFill>
                  <a:prstClr val="white"/>
                </a:solidFill>
              </a:rPr>
              <a:t>OWASP top 10</a:t>
            </a:r>
          </a:p>
        </p:txBody>
      </p:sp>
      <p:sp>
        <p:nvSpPr>
          <p:cNvPr id="24" name="Rectangle 23"/>
          <p:cNvSpPr/>
          <p:nvPr/>
        </p:nvSpPr>
        <p:spPr>
          <a:xfrm>
            <a:off x="437115" y="2705405"/>
            <a:ext cx="1012902" cy="776699"/>
          </a:xfrm>
          <a:prstGeom prst="rect">
            <a:avLst/>
          </a:prstGeom>
          <a:solidFill>
            <a:srgbClr val="EB4315"/>
          </a:solid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b="1">
                <a:solidFill>
                  <a:prstClr val="white"/>
                </a:solidFill>
              </a:rPr>
              <a:t>Platform / library attacks</a:t>
            </a:r>
          </a:p>
        </p:txBody>
      </p:sp>
      <p:sp>
        <p:nvSpPr>
          <p:cNvPr id="26" name="Rectangle 25"/>
          <p:cNvSpPr/>
          <p:nvPr/>
        </p:nvSpPr>
        <p:spPr>
          <a:xfrm>
            <a:off x="437115" y="3553734"/>
            <a:ext cx="1012902" cy="983358"/>
          </a:xfrm>
          <a:prstGeom prst="rect">
            <a:avLst/>
          </a:prstGeom>
          <a:solidFill>
            <a:srgbClr val="FF7F00"/>
          </a:solidFill>
          <a:ln w="38100" cap="flat" cmpd="sng" algn="ctr">
            <a:solidFill>
              <a:srgbClr val="FF51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b="1">
                <a:solidFill>
                  <a:prstClr val="white"/>
                </a:solidFill>
              </a:rPr>
              <a:t>App /  System </a:t>
            </a:r>
            <a:r>
              <a:rPr lang="en-US" sz="1200" b="1" err="1">
                <a:solidFill>
                  <a:prstClr val="white"/>
                </a:solidFill>
              </a:rPr>
              <a:t>misconfig</a:t>
            </a:r>
            <a:r>
              <a:rPr lang="en-US" sz="1200" b="1">
                <a:solidFill>
                  <a:prstClr val="white"/>
                </a:solidFill>
              </a:rPr>
              <a:t> attacks</a:t>
            </a:r>
          </a:p>
        </p:txBody>
      </p:sp>
      <p:sp>
        <p:nvSpPr>
          <p:cNvPr id="27" name="TextBox 26"/>
          <p:cNvSpPr txBox="1"/>
          <p:nvPr/>
        </p:nvSpPr>
        <p:spPr>
          <a:xfrm>
            <a:off x="362879" y="667194"/>
            <a:ext cx="714105" cy="307777"/>
          </a:xfrm>
          <a:prstGeom prst="rect">
            <a:avLst/>
          </a:prstGeom>
          <a:noFill/>
        </p:spPr>
        <p:txBody>
          <a:bodyPr wrap="none" rtlCol="0">
            <a:spAutoFit/>
          </a:bodyPr>
          <a:lstStyle/>
          <a:p>
            <a:pPr algn="ctr"/>
            <a:r>
              <a:rPr lang="en-US" b="1">
                <a:solidFill>
                  <a:srgbClr val="4C4C4C"/>
                </a:solidFill>
              </a:rPr>
              <a:t>Attacks</a:t>
            </a:r>
          </a:p>
        </p:txBody>
      </p:sp>
      <p:pic>
        <p:nvPicPr>
          <p:cNvPr id="31" name="Picture 3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68860" y="1654539"/>
            <a:ext cx="511555" cy="326275"/>
          </a:xfrm>
          <a:prstGeom prst="rect">
            <a:avLst/>
          </a:prstGeom>
        </p:spPr>
      </p:pic>
      <p:pic>
        <p:nvPicPr>
          <p:cNvPr id="34" name="Picture 3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53188" y="1424936"/>
            <a:ext cx="267940" cy="256032"/>
          </a:xfrm>
          <a:prstGeom prst="rect">
            <a:avLst/>
          </a:prstGeom>
        </p:spPr>
      </p:pic>
      <p:pic>
        <p:nvPicPr>
          <p:cNvPr id="35" name="Picture 3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310731" y="1734526"/>
            <a:ext cx="433278" cy="298735"/>
          </a:xfrm>
          <a:prstGeom prst="rect">
            <a:avLst/>
          </a:prstGeom>
        </p:spPr>
      </p:pic>
      <p:pic>
        <p:nvPicPr>
          <p:cNvPr id="36" name="Picture 3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855817" y="1740199"/>
            <a:ext cx="251460" cy="251460"/>
          </a:xfrm>
          <a:prstGeom prst="rect">
            <a:avLst/>
          </a:prstGeom>
        </p:spPr>
      </p:pic>
      <p:pic>
        <p:nvPicPr>
          <p:cNvPr id="42" name="Picture 4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526978" y="1419156"/>
            <a:ext cx="427437" cy="265542"/>
          </a:xfrm>
          <a:prstGeom prst="rect">
            <a:avLst/>
          </a:prstGeom>
        </p:spPr>
      </p:pic>
      <p:pic>
        <p:nvPicPr>
          <p:cNvPr id="47" name="Picture 46"/>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3784086" y="1750506"/>
            <a:ext cx="375185" cy="256032"/>
          </a:xfrm>
          <a:prstGeom prst="rect">
            <a:avLst/>
          </a:prstGeom>
        </p:spPr>
      </p:pic>
      <p:pic>
        <p:nvPicPr>
          <p:cNvPr id="57" name="Picture 5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242318" y="1409491"/>
            <a:ext cx="274320" cy="274320"/>
          </a:xfrm>
          <a:prstGeom prst="rect">
            <a:avLst/>
          </a:prstGeom>
        </p:spPr>
      </p:pic>
      <p:pic>
        <p:nvPicPr>
          <p:cNvPr id="59" name="Picture 5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821340" y="1372415"/>
            <a:ext cx="323516" cy="331927"/>
          </a:xfrm>
          <a:prstGeom prst="rect">
            <a:avLst/>
          </a:prstGeom>
        </p:spPr>
      </p:pic>
      <p:pic>
        <p:nvPicPr>
          <p:cNvPr id="63" name="Picture 62"/>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818393" y="1410586"/>
            <a:ext cx="497891" cy="276606"/>
          </a:xfrm>
          <a:prstGeom prst="rect">
            <a:avLst/>
          </a:prstGeom>
        </p:spPr>
      </p:pic>
      <p:pic>
        <p:nvPicPr>
          <p:cNvPr id="64" name="Picture 63"/>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919321" y="1682460"/>
            <a:ext cx="365760" cy="365760"/>
          </a:xfrm>
          <a:prstGeom prst="rect">
            <a:avLst/>
          </a:prstGeom>
        </p:spPr>
      </p:pic>
      <p:pic>
        <p:nvPicPr>
          <p:cNvPr id="11" name="Picture 10"/>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3679744" y="1439324"/>
            <a:ext cx="691039" cy="224674"/>
          </a:xfrm>
          <a:prstGeom prst="rect">
            <a:avLst/>
          </a:prstGeom>
        </p:spPr>
      </p:pic>
      <p:pic>
        <p:nvPicPr>
          <p:cNvPr id="14" name="Picture 13"/>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800113" y="1696856"/>
            <a:ext cx="415310" cy="415310"/>
          </a:xfrm>
          <a:prstGeom prst="rect">
            <a:avLst/>
          </a:prstGeom>
        </p:spPr>
      </p:pic>
      <p:pic>
        <p:nvPicPr>
          <p:cNvPr id="15" name="Picture 14"/>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5244908" y="1637088"/>
            <a:ext cx="461288" cy="471944"/>
          </a:xfrm>
          <a:prstGeom prst="rect">
            <a:avLst/>
          </a:prstGeom>
        </p:spPr>
      </p:pic>
      <p:sp>
        <p:nvSpPr>
          <p:cNvPr id="69" name="TextBox 68"/>
          <p:cNvSpPr txBox="1"/>
          <p:nvPr/>
        </p:nvSpPr>
        <p:spPr>
          <a:xfrm>
            <a:off x="6345283" y="3819037"/>
            <a:ext cx="1260758" cy="769441"/>
          </a:xfrm>
          <a:prstGeom prst="rect">
            <a:avLst/>
          </a:prstGeom>
          <a:noFill/>
        </p:spPr>
        <p:txBody>
          <a:bodyPr wrap="square" rtlCol="0">
            <a:spAutoFit/>
          </a:bodyPr>
          <a:lstStyle/>
          <a:p>
            <a:pPr algn="r"/>
            <a:r>
              <a:rPr lang="en-US" sz="1100" b="1">
                <a:solidFill>
                  <a:prstClr val="black">
                    <a:lumMod val="65000"/>
                    <a:lumOff val="35000"/>
                  </a:prstClr>
                </a:solidFill>
                <a:cs typeface="Arial" pitchFamily="34" charset="0"/>
              </a:rPr>
              <a:t>Over 250 breaches detected in 2016</a:t>
            </a:r>
            <a:endParaRPr lang="en-US" sz="3600" b="1">
              <a:solidFill>
                <a:prstClr val="black">
                  <a:lumMod val="65000"/>
                  <a:lumOff val="35000"/>
                </a:prstClr>
              </a:solidFill>
              <a:cs typeface="Arial" pitchFamily="34" charset="0"/>
            </a:endParaRPr>
          </a:p>
        </p:txBody>
      </p:sp>
      <p:sp>
        <p:nvSpPr>
          <p:cNvPr id="116" name="Right Arrow 115"/>
          <p:cNvSpPr/>
          <p:nvPr/>
        </p:nvSpPr>
        <p:spPr>
          <a:xfrm>
            <a:off x="1524254" y="2227805"/>
            <a:ext cx="741941" cy="750381"/>
          </a:xfrm>
          <a:prstGeom prst="rightArrow">
            <a:avLst>
              <a:gd name="adj1" fmla="val 50000"/>
              <a:gd name="adj2" fmla="val 77892"/>
            </a:avLst>
          </a:prstGeom>
          <a:solidFill>
            <a:srgbClr val="FF0000"/>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spTree>
    <p:extLst>
      <p:ext uri="{BB962C8B-B14F-4D97-AF65-F5344CB8AC3E}">
        <p14:creationId xmlns:p14="http://schemas.microsoft.com/office/powerpoint/2010/main" val="75028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Alert Logic solutions are easy to deploy</a:t>
            </a:r>
            <a:endParaRPr lang="en-US" dirty="0"/>
          </a:p>
        </p:txBody>
      </p:sp>
      <p:sp>
        <p:nvSpPr>
          <p:cNvPr id="3" name="Content Placeholder 2"/>
          <p:cNvSpPr>
            <a:spLocks noGrp="1"/>
          </p:cNvSpPr>
          <p:nvPr>
            <p:ph idx="1"/>
          </p:nvPr>
        </p:nvSpPr>
        <p:spPr/>
        <p:txBody>
          <a:bodyPr>
            <a:normAutofit lnSpcReduction="10000"/>
          </a:bodyPr>
          <a:lstStyle/>
          <a:p>
            <a:r>
              <a:rPr lang="en-US" dirty="0" smtClean="0"/>
              <a:t>Use a combination of host based agents and appliances to collect network and application traffic</a:t>
            </a:r>
          </a:p>
          <a:p>
            <a:endParaRPr lang="en-US" dirty="0"/>
          </a:p>
          <a:p>
            <a:r>
              <a:rPr lang="en-US" dirty="0" smtClean="0"/>
              <a:t>Agents also collect logs from the VM</a:t>
            </a:r>
          </a:p>
          <a:p>
            <a:endParaRPr lang="en-US" dirty="0"/>
          </a:p>
          <a:p>
            <a:r>
              <a:rPr lang="en-US" dirty="0" smtClean="0"/>
              <a:t>Azure Activity Logs are collected via the Azure Monitor API </a:t>
            </a:r>
          </a:p>
          <a:p>
            <a:endParaRPr lang="en-US" dirty="0"/>
          </a:p>
          <a:p>
            <a:r>
              <a:rPr lang="en-US" dirty="0" smtClean="0"/>
              <a:t>Azure SQL or App Services Logs are collected from Azure storage accounts</a:t>
            </a:r>
          </a:p>
          <a:p>
            <a:endParaRPr lang="en-US" dirty="0"/>
          </a:p>
          <a:p>
            <a:r>
              <a:rPr lang="en-US" dirty="0" smtClean="0"/>
              <a:t>Appliances can be used to do internal scanning, or we can do external and PCI scanning from our cloud</a:t>
            </a:r>
            <a:endParaRPr lang="en-US" dirty="0"/>
          </a:p>
        </p:txBody>
      </p:sp>
    </p:spTree>
    <p:extLst>
      <p:ext uri="{BB962C8B-B14F-4D97-AF65-F5344CB8AC3E}">
        <p14:creationId xmlns:p14="http://schemas.microsoft.com/office/powerpoint/2010/main" val="3181391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100" dirty="0" smtClean="0">
                <a:solidFill>
                  <a:srgbClr val="FF9300"/>
                </a:solidFill>
              </a:rPr>
              <a:t>HOW IT WORKS: </a:t>
            </a:r>
            <a:r>
              <a:rPr lang="en-US" sz="1400" dirty="0" smtClean="0"/>
              <a:t/>
            </a:r>
            <a:br>
              <a:rPr lang="en-US" sz="1400" dirty="0" smtClean="0"/>
            </a:br>
            <a:r>
              <a:rPr lang="en-US" sz="2000" dirty="0" smtClean="0"/>
              <a:t>Alert Logic Threat Manager for 3 Tier Application Stack + Azure SQL</a:t>
            </a:r>
            <a:endParaRPr lang="en-US" sz="2000" dirty="0"/>
          </a:p>
        </p:txBody>
      </p:sp>
      <p:sp>
        <p:nvSpPr>
          <p:cNvPr id="6" name="Rounded Rectangle 5"/>
          <p:cNvSpPr/>
          <p:nvPr/>
        </p:nvSpPr>
        <p:spPr>
          <a:xfrm>
            <a:off x="1973580" y="1409700"/>
            <a:ext cx="5151120" cy="3215640"/>
          </a:xfrm>
          <a:prstGeom prst="roundRect">
            <a:avLst>
              <a:gd name="adj" fmla="val 3160"/>
            </a:avLst>
          </a:prstGeom>
          <a:no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cxnSp>
        <p:nvCxnSpPr>
          <p:cNvPr id="16" name="Straight Connector 15"/>
          <p:cNvCxnSpPr/>
          <p:nvPr/>
        </p:nvCxnSpPr>
        <p:spPr>
          <a:xfrm flipV="1">
            <a:off x="7771105" y="1127760"/>
            <a:ext cx="0" cy="121920"/>
          </a:xfrm>
          <a:prstGeom prst="line">
            <a:avLst/>
          </a:prstGeom>
          <a:ln w="76200">
            <a:solidFill>
              <a:srgbClr val="FF93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143000" y="1104900"/>
            <a:ext cx="6667500" cy="7620"/>
          </a:xfrm>
          <a:prstGeom prst="line">
            <a:avLst/>
          </a:prstGeom>
          <a:ln w="76200">
            <a:solidFill>
              <a:srgbClr val="FF93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1183544" y="1131786"/>
            <a:ext cx="0" cy="602123"/>
          </a:xfrm>
          <a:prstGeom prst="line">
            <a:avLst/>
          </a:prstGeom>
          <a:ln w="76200">
            <a:solidFill>
              <a:srgbClr val="FF9300"/>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2117125" y="2817341"/>
            <a:ext cx="4885038" cy="1639330"/>
          </a:xfrm>
          <a:prstGeom prst="roundRect">
            <a:avLst>
              <a:gd name="adj" fmla="val 3160"/>
            </a:avLst>
          </a:prstGeom>
          <a:no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26" name="Rounded Rectangle 25"/>
          <p:cNvSpPr/>
          <p:nvPr/>
        </p:nvSpPr>
        <p:spPr>
          <a:xfrm>
            <a:off x="7417349" y="1367095"/>
            <a:ext cx="683741" cy="876985"/>
          </a:xfrm>
          <a:prstGeom prst="roundRect">
            <a:avLst>
              <a:gd name="adj" fmla="val 9438"/>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25" name="Oval 24"/>
          <p:cNvSpPr/>
          <p:nvPr/>
        </p:nvSpPr>
        <p:spPr>
          <a:xfrm>
            <a:off x="7514882" y="1336272"/>
            <a:ext cx="469315" cy="469315"/>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27" name="Rounded Rectangle 26"/>
          <p:cNvSpPr/>
          <p:nvPr/>
        </p:nvSpPr>
        <p:spPr>
          <a:xfrm>
            <a:off x="7412819" y="3323581"/>
            <a:ext cx="683741" cy="876985"/>
          </a:xfrm>
          <a:prstGeom prst="roundRect">
            <a:avLst>
              <a:gd name="adj" fmla="val 9438"/>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28" name="Oval 27"/>
          <p:cNvSpPr/>
          <p:nvPr/>
        </p:nvSpPr>
        <p:spPr>
          <a:xfrm>
            <a:off x="7510352" y="3292758"/>
            <a:ext cx="469315" cy="469315"/>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29" name="Rounded Rectangle 28"/>
          <p:cNvSpPr/>
          <p:nvPr/>
        </p:nvSpPr>
        <p:spPr>
          <a:xfrm>
            <a:off x="5830894" y="3323581"/>
            <a:ext cx="683741" cy="876985"/>
          </a:xfrm>
          <a:prstGeom prst="roundRect">
            <a:avLst>
              <a:gd name="adj" fmla="val 9438"/>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30" name="Oval 29"/>
          <p:cNvSpPr/>
          <p:nvPr/>
        </p:nvSpPr>
        <p:spPr>
          <a:xfrm>
            <a:off x="5928427" y="3292758"/>
            <a:ext cx="469315" cy="469315"/>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31" name="Rounded Rectangle 30"/>
          <p:cNvSpPr/>
          <p:nvPr/>
        </p:nvSpPr>
        <p:spPr>
          <a:xfrm>
            <a:off x="4422069" y="3323581"/>
            <a:ext cx="683741" cy="876985"/>
          </a:xfrm>
          <a:prstGeom prst="roundRect">
            <a:avLst>
              <a:gd name="adj" fmla="val 9438"/>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32" name="Oval 31"/>
          <p:cNvSpPr/>
          <p:nvPr/>
        </p:nvSpPr>
        <p:spPr>
          <a:xfrm>
            <a:off x="4519602" y="3292758"/>
            <a:ext cx="469315" cy="469315"/>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33" name="Rounded Rectangle 32"/>
          <p:cNvSpPr/>
          <p:nvPr/>
        </p:nvSpPr>
        <p:spPr>
          <a:xfrm>
            <a:off x="3062001" y="3317815"/>
            <a:ext cx="683741" cy="876985"/>
          </a:xfrm>
          <a:prstGeom prst="roundRect">
            <a:avLst>
              <a:gd name="adj" fmla="val 9438"/>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34" name="Oval 33"/>
          <p:cNvSpPr/>
          <p:nvPr/>
        </p:nvSpPr>
        <p:spPr>
          <a:xfrm>
            <a:off x="3159534" y="3286992"/>
            <a:ext cx="469315" cy="469315"/>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35" name="Rounded Rectangle 34"/>
          <p:cNvSpPr/>
          <p:nvPr/>
        </p:nvSpPr>
        <p:spPr>
          <a:xfrm>
            <a:off x="2472556" y="1659960"/>
            <a:ext cx="683741" cy="876985"/>
          </a:xfrm>
          <a:prstGeom prst="roundRect">
            <a:avLst>
              <a:gd name="adj" fmla="val 9438"/>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36" name="Oval 35"/>
          <p:cNvSpPr/>
          <p:nvPr/>
        </p:nvSpPr>
        <p:spPr>
          <a:xfrm>
            <a:off x="2570089" y="1629137"/>
            <a:ext cx="469315" cy="469315"/>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37" name="Rounded Rectangle 36"/>
          <p:cNvSpPr/>
          <p:nvPr/>
        </p:nvSpPr>
        <p:spPr>
          <a:xfrm>
            <a:off x="7331676" y="4064642"/>
            <a:ext cx="832021" cy="260316"/>
          </a:xfrm>
          <a:prstGeom prst="roundRect">
            <a:avLst>
              <a:gd name="adj" fmla="val 50000"/>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38" name="Rounded Rectangle 37"/>
          <p:cNvSpPr/>
          <p:nvPr/>
        </p:nvSpPr>
        <p:spPr>
          <a:xfrm>
            <a:off x="5741408" y="4059253"/>
            <a:ext cx="832021" cy="260316"/>
          </a:xfrm>
          <a:prstGeom prst="roundRect">
            <a:avLst>
              <a:gd name="adj" fmla="val 50000"/>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39" name="Rounded Rectangle 38"/>
          <p:cNvSpPr/>
          <p:nvPr/>
        </p:nvSpPr>
        <p:spPr>
          <a:xfrm>
            <a:off x="4335108" y="4055557"/>
            <a:ext cx="832021" cy="260316"/>
          </a:xfrm>
          <a:prstGeom prst="roundRect">
            <a:avLst>
              <a:gd name="adj" fmla="val 50000"/>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cxnSp>
        <p:nvCxnSpPr>
          <p:cNvPr id="40" name="Straight Connector 39"/>
          <p:cNvCxnSpPr/>
          <p:nvPr/>
        </p:nvCxnSpPr>
        <p:spPr>
          <a:xfrm>
            <a:off x="7745009" y="2282047"/>
            <a:ext cx="0" cy="947185"/>
          </a:xfrm>
          <a:prstGeom prst="line">
            <a:avLst/>
          </a:prstGeom>
          <a:ln w="76200">
            <a:solidFill>
              <a:srgbClr val="0070C0"/>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1911725" y="1639928"/>
            <a:ext cx="0" cy="947185"/>
          </a:xfrm>
          <a:prstGeom prst="line">
            <a:avLst/>
          </a:prstGeom>
          <a:ln w="76200">
            <a:solidFill>
              <a:srgbClr val="C00000"/>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16200000" flipH="1">
            <a:off x="1929908" y="1455300"/>
            <a:ext cx="0" cy="947185"/>
          </a:xfrm>
          <a:prstGeom prst="line">
            <a:avLst/>
          </a:prstGeom>
          <a:ln w="76200">
            <a:solidFill>
              <a:schemeClr val="tx1">
                <a:lumMod val="75000"/>
                <a:lumOff val="25000"/>
              </a:schemeClr>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flipV="1">
            <a:off x="1456315" y="3792856"/>
            <a:ext cx="1059805" cy="13936"/>
          </a:xfrm>
          <a:prstGeom prst="line">
            <a:avLst/>
          </a:prstGeom>
          <a:ln w="76200">
            <a:solidFill>
              <a:schemeClr val="bg1">
                <a:lumMod val="75000"/>
              </a:schemeClr>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flipV="1">
            <a:off x="3778273" y="3785888"/>
            <a:ext cx="594424" cy="20904"/>
          </a:xfrm>
          <a:prstGeom prst="line">
            <a:avLst/>
          </a:prstGeom>
          <a:ln w="76200">
            <a:solidFill>
              <a:schemeClr val="bg1">
                <a:lumMod val="75000"/>
              </a:schemeClr>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5127888" y="3789372"/>
            <a:ext cx="224925" cy="17420"/>
          </a:xfrm>
          <a:prstGeom prst="line">
            <a:avLst/>
          </a:prstGeom>
          <a:ln w="76200">
            <a:solidFill>
              <a:schemeClr val="bg1">
                <a:lumMod val="75000"/>
              </a:schemeClr>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flipV="1">
            <a:off x="6541020" y="3784927"/>
            <a:ext cx="858147" cy="21865"/>
          </a:xfrm>
          <a:prstGeom prst="line">
            <a:avLst/>
          </a:prstGeom>
          <a:ln w="76200">
            <a:solidFill>
              <a:schemeClr val="bg1">
                <a:lumMod val="75000"/>
              </a:schemeClr>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217339" y="2098452"/>
            <a:ext cx="2975423" cy="0"/>
          </a:xfrm>
          <a:prstGeom prst="line">
            <a:avLst/>
          </a:prstGeom>
          <a:ln w="76200">
            <a:solidFill>
              <a:srgbClr val="FF9300"/>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6163842" y="2081067"/>
            <a:ext cx="0" cy="1074025"/>
          </a:xfrm>
          <a:prstGeom prst="line">
            <a:avLst/>
          </a:prstGeom>
          <a:ln w="76200">
            <a:solidFill>
              <a:srgbClr val="FF93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4754002" y="2113520"/>
            <a:ext cx="0" cy="1074025"/>
          </a:xfrm>
          <a:prstGeom prst="line">
            <a:avLst/>
          </a:prstGeom>
          <a:ln w="76200">
            <a:solidFill>
              <a:srgbClr val="FF9300"/>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6135954" y="1249680"/>
            <a:ext cx="511981" cy="321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59" name="Rectangle 58"/>
          <p:cNvSpPr/>
          <p:nvPr/>
        </p:nvSpPr>
        <p:spPr>
          <a:xfrm>
            <a:off x="5876222" y="4381928"/>
            <a:ext cx="870567" cy="142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60" name="Oval 59"/>
          <p:cNvSpPr/>
          <p:nvPr/>
        </p:nvSpPr>
        <p:spPr>
          <a:xfrm>
            <a:off x="2593052" y="3605993"/>
            <a:ext cx="401597" cy="401597"/>
          </a:xfrm>
          <a:prstGeom prst="ellipse">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61" name="Oval 60"/>
          <p:cNvSpPr/>
          <p:nvPr/>
        </p:nvSpPr>
        <p:spPr>
          <a:xfrm>
            <a:off x="5399328" y="3605993"/>
            <a:ext cx="401597" cy="401597"/>
          </a:xfrm>
          <a:prstGeom prst="ellipse">
            <a:avLst/>
          </a:prstGeom>
          <a:solidFill>
            <a:schemeClr val="bg1"/>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62" name="Oval 61"/>
          <p:cNvSpPr/>
          <p:nvPr/>
        </p:nvSpPr>
        <p:spPr>
          <a:xfrm>
            <a:off x="1007484" y="3616767"/>
            <a:ext cx="401597" cy="401597"/>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63" name="Oval 62"/>
          <p:cNvSpPr/>
          <p:nvPr/>
        </p:nvSpPr>
        <p:spPr>
          <a:xfrm>
            <a:off x="994597" y="1796793"/>
            <a:ext cx="401597" cy="401597"/>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64" name="Rounded Rectangle 63"/>
          <p:cNvSpPr/>
          <p:nvPr/>
        </p:nvSpPr>
        <p:spPr>
          <a:xfrm>
            <a:off x="2385318" y="2313814"/>
            <a:ext cx="832021" cy="260316"/>
          </a:xfrm>
          <a:prstGeom prst="roundRect">
            <a:avLst>
              <a:gd name="adj" fmla="val 50000"/>
            </a:avLst>
          </a:prstGeom>
          <a:solidFill>
            <a:schemeClr val="bg1"/>
          </a:solidFill>
          <a:ln w="28575">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68" name="TextBox 67"/>
          <p:cNvSpPr txBox="1"/>
          <p:nvPr/>
        </p:nvSpPr>
        <p:spPr>
          <a:xfrm>
            <a:off x="6116254" y="1271865"/>
            <a:ext cx="562975" cy="261610"/>
          </a:xfrm>
          <a:prstGeom prst="rect">
            <a:avLst/>
          </a:prstGeom>
          <a:noFill/>
        </p:spPr>
        <p:txBody>
          <a:bodyPr wrap="none" rtlCol="0">
            <a:spAutoFit/>
          </a:bodyPr>
          <a:lstStyle/>
          <a:p>
            <a:r>
              <a:rPr lang="en-US" sz="1100" b="1" dirty="0" smtClean="0">
                <a:solidFill>
                  <a:srgbClr val="0070C0"/>
                </a:solidFill>
                <a:latin typeface="Arial" pitchFamily="34" charset="0"/>
                <a:cs typeface="Arial" pitchFamily="34" charset="0"/>
              </a:rPr>
              <a:t>VNET</a:t>
            </a:r>
            <a:endParaRPr lang="en-US" sz="1600" b="1" dirty="0" smtClean="0">
              <a:solidFill>
                <a:srgbClr val="0070C0"/>
              </a:solidFill>
              <a:latin typeface="Arial" pitchFamily="34" charset="0"/>
              <a:cs typeface="Arial" pitchFamily="34" charset="0"/>
            </a:endParaRPr>
          </a:p>
        </p:txBody>
      </p:sp>
      <p:sp>
        <p:nvSpPr>
          <p:cNvPr id="69" name="TextBox 68"/>
          <p:cNvSpPr txBox="1"/>
          <p:nvPr/>
        </p:nvSpPr>
        <p:spPr>
          <a:xfrm>
            <a:off x="5861233" y="4364566"/>
            <a:ext cx="923084" cy="184666"/>
          </a:xfrm>
          <a:prstGeom prst="rect">
            <a:avLst/>
          </a:prstGeom>
          <a:noFill/>
        </p:spPr>
        <p:txBody>
          <a:bodyPr wrap="square" rtlCol="0">
            <a:spAutoFit/>
          </a:bodyPr>
          <a:lstStyle/>
          <a:p>
            <a:r>
              <a:rPr lang="en-US" sz="600" b="1" dirty="0" smtClean="0">
                <a:solidFill>
                  <a:srgbClr val="0070C0"/>
                </a:solidFill>
                <a:latin typeface="Arial" pitchFamily="34" charset="0"/>
                <a:cs typeface="Arial" pitchFamily="34" charset="0"/>
              </a:rPr>
              <a:t>RESOURCE GROUP</a:t>
            </a:r>
            <a:endParaRPr lang="en-US" sz="900" b="1" dirty="0" smtClean="0">
              <a:solidFill>
                <a:srgbClr val="0070C0"/>
              </a:solidFill>
              <a:latin typeface="Arial" pitchFamily="34" charset="0"/>
              <a:cs typeface="Arial" pitchFamily="34" charset="0"/>
            </a:endParaRPr>
          </a:p>
        </p:txBody>
      </p:sp>
      <p:sp>
        <p:nvSpPr>
          <p:cNvPr id="70" name="TextBox 69"/>
          <p:cNvSpPr txBox="1"/>
          <p:nvPr/>
        </p:nvSpPr>
        <p:spPr>
          <a:xfrm>
            <a:off x="868768" y="2214132"/>
            <a:ext cx="618196" cy="184666"/>
          </a:xfrm>
          <a:prstGeom prst="rect">
            <a:avLst/>
          </a:prstGeom>
          <a:noFill/>
        </p:spPr>
        <p:txBody>
          <a:bodyPr wrap="square" rtlCol="0">
            <a:spAutoFit/>
          </a:bodyPr>
          <a:lstStyle/>
          <a:p>
            <a:pPr algn="ctr"/>
            <a:r>
              <a:rPr lang="en-US" sz="600" b="1" dirty="0" smtClean="0">
                <a:solidFill>
                  <a:schemeClr val="tx1">
                    <a:lumMod val="75000"/>
                    <a:lumOff val="25000"/>
                  </a:schemeClr>
                </a:solidFill>
                <a:latin typeface="Arial" pitchFamily="34" charset="0"/>
                <a:cs typeface="Arial" pitchFamily="34" charset="0"/>
              </a:rPr>
              <a:t>Alert Logic</a:t>
            </a:r>
            <a:endParaRPr lang="en-US" sz="900" b="1" dirty="0" smtClean="0">
              <a:solidFill>
                <a:schemeClr val="tx1">
                  <a:lumMod val="75000"/>
                  <a:lumOff val="25000"/>
                </a:schemeClr>
              </a:solidFill>
              <a:latin typeface="Arial" pitchFamily="34" charset="0"/>
              <a:cs typeface="Arial" pitchFamily="34" charset="0"/>
            </a:endParaRPr>
          </a:p>
        </p:txBody>
      </p:sp>
      <p:sp>
        <p:nvSpPr>
          <p:cNvPr id="71" name="TextBox 70"/>
          <p:cNvSpPr txBox="1"/>
          <p:nvPr/>
        </p:nvSpPr>
        <p:spPr>
          <a:xfrm>
            <a:off x="908639" y="4048313"/>
            <a:ext cx="618196" cy="184666"/>
          </a:xfrm>
          <a:prstGeom prst="rect">
            <a:avLst/>
          </a:prstGeom>
          <a:noFill/>
        </p:spPr>
        <p:txBody>
          <a:bodyPr wrap="square" rtlCol="0">
            <a:spAutoFit/>
          </a:bodyPr>
          <a:lstStyle/>
          <a:p>
            <a:pPr algn="ctr"/>
            <a:r>
              <a:rPr lang="en-US" sz="600" b="1" smtClean="0">
                <a:solidFill>
                  <a:schemeClr val="tx1">
                    <a:lumMod val="75000"/>
                    <a:lumOff val="25000"/>
                  </a:schemeClr>
                </a:solidFill>
                <a:latin typeface="Arial" pitchFamily="34" charset="0"/>
                <a:cs typeface="Arial" pitchFamily="34" charset="0"/>
              </a:rPr>
              <a:t>Web Traffic</a:t>
            </a:r>
            <a:endParaRPr lang="en-US" sz="900" b="1" dirty="0" smtClean="0">
              <a:solidFill>
                <a:schemeClr val="tx1">
                  <a:lumMod val="75000"/>
                  <a:lumOff val="25000"/>
                </a:schemeClr>
              </a:solidFill>
              <a:latin typeface="Arial" pitchFamily="34" charset="0"/>
              <a:cs typeface="Arial" pitchFamily="34" charset="0"/>
            </a:endParaRPr>
          </a:p>
        </p:txBody>
      </p:sp>
      <p:sp>
        <p:nvSpPr>
          <p:cNvPr id="72" name="TextBox 71"/>
          <p:cNvSpPr txBox="1"/>
          <p:nvPr/>
        </p:nvSpPr>
        <p:spPr>
          <a:xfrm>
            <a:off x="2366599" y="2305472"/>
            <a:ext cx="850740" cy="276999"/>
          </a:xfrm>
          <a:prstGeom prst="rect">
            <a:avLst/>
          </a:prstGeom>
          <a:noFill/>
        </p:spPr>
        <p:txBody>
          <a:bodyPr wrap="square" rtlCol="0">
            <a:spAutoFit/>
          </a:bodyPr>
          <a:lstStyle/>
          <a:p>
            <a:pPr algn="ctr"/>
            <a:r>
              <a:rPr lang="en-US" sz="600" b="1" dirty="0" smtClean="0">
                <a:solidFill>
                  <a:schemeClr val="tx1">
                    <a:lumMod val="75000"/>
                    <a:lumOff val="25000"/>
                  </a:schemeClr>
                </a:solidFill>
                <a:latin typeface="Arial" pitchFamily="34" charset="0"/>
                <a:cs typeface="Arial" pitchFamily="34" charset="0"/>
              </a:rPr>
              <a:t>Threat Manager</a:t>
            </a:r>
          </a:p>
          <a:p>
            <a:pPr algn="ctr"/>
            <a:r>
              <a:rPr lang="en-US" sz="600" b="1" dirty="0" smtClean="0">
                <a:solidFill>
                  <a:schemeClr val="tx1">
                    <a:lumMod val="75000"/>
                    <a:lumOff val="25000"/>
                  </a:schemeClr>
                </a:solidFill>
                <a:latin typeface="Arial" pitchFamily="34" charset="0"/>
                <a:cs typeface="Arial" pitchFamily="34" charset="0"/>
              </a:rPr>
              <a:t>Appliance</a:t>
            </a:r>
            <a:endParaRPr lang="en-US" sz="900" b="1" dirty="0" smtClean="0">
              <a:solidFill>
                <a:schemeClr val="tx1">
                  <a:lumMod val="75000"/>
                  <a:lumOff val="25000"/>
                </a:schemeClr>
              </a:solidFill>
              <a:latin typeface="Arial" pitchFamily="34" charset="0"/>
              <a:cs typeface="Arial" pitchFamily="34" charset="0"/>
            </a:endParaRPr>
          </a:p>
        </p:txBody>
      </p:sp>
      <p:sp>
        <p:nvSpPr>
          <p:cNvPr id="73" name="TextBox 72"/>
          <p:cNvSpPr txBox="1"/>
          <p:nvPr/>
        </p:nvSpPr>
        <p:spPr>
          <a:xfrm>
            <a:off x="4338569" y="4085245"/>
            <a:ext cx="850740" cy="200055"/>
          </a:xfrm>
          <a:prstGeom prst="rect">
            <a:avLst/>
          </a:prstGeom>
          <a:noFill/>
        </p:spPr>
        <p:txBody>
          <a:bodyPr wrap="square" rtlCol="0">
            <a:spAutoFit/>
          </a:bodyPr>
          <a:lstStyle/>
          <a:p>
            <a:pPr algn="ctr"/>
            <a:r>
              <a:rPr lang="en-US" sz="700" b="1" smtClean="0">
                <a:solidFill>
                  <a:schemeClr val="tx1">
                    <a:lumMod val="75000"/>
                    <a:lumOff val="25000"/>
                  </a:schemeClr>
                </a:solidFill>
                <a:latin typeface="Arial" pitchFamily="34" charset="0"/>
                <a:cs typeface="Arial" pitchFamily="34" charset="0"/>
              </a:rPr>
              <a:t>AutoScale</a:t>
            </a:r>
            <a:endParaRPr lang="en-US" sz="700" b="1" dirty="0" smtClean="0">
              <a:solidFill>
                <a:schemeClr val="tx1">
                  <a:lumMod val="75000"/>
                  <a:lumOff val="25000"/>
                </a:schemeClr>
              </a:solidFill>
              <a:latin typeface="Arial" pitchFamily="34" charset="0"/>
              <a:cs typeface="Arial" pitchFamily="34" charset="0"/>
            </a:endParaRPr>
          </a:p>
        </p:txBody>
      </p:sp>
      <p:sp>
        <p:nvSpPr>
          <p:cNvPr id="74" name="TextBox 73"/>
          <p:cNvSpPr txBox="1"/>
          <p:nvPr/>
        </p:nvSpPr>
        <p:spPr>
          <a:xfrm>
            <a:off x="5737092" y="4079014"/>
            <a:ext cx="850740" cy="200055"/>
          </a:xfrm>
          <a:prstGeom prst="rect">
            <a:avLst/>
          </a:prstGeom>
          <a:noFill/>
        </p:spPr>
        <p:txBody>
          <a:bodyPr wrap="square" rtlCol="0">
            <a:spAutoFit/>
          </a:bodyPr>
          <a:lstStyle/>
          <a:p>
            <a:pPr algn="ctr"/>
            <a:r>
              <a:rPr lang="en-US" sz="700" b="1" dirty="0" err="1" smtClean="0">
                <a:solidFill>
                  <a:schemeClr val="tx1">
                    <a:lumMod val="75000"/>
                    <a:lumOff val="25000"/>
                  </a:schemeClr>
                </a:solidFill>
                <a:latin typeface="Arial" pitchFamily="34" charset="0"/>
                <a:cs typeface="Arial" pitchFamily="34" charset="0"/>
              </a:rPr>
              <a:t>AutoScale</a:t>
            </a:r>
            <a:endParaRPr lang="en-US" sz="700" b="1" dirty="0" smtClean="0">
              <a:solidFill>
                <a:schemeClr val="tx1">
                  <a:lumMod val="75000"/>
                  <a:lumOff val="25000"/>
                </a:schemeClr>
              </a:solidFill>
              <a:latin typeface="Arial" pitchFamily="34" charset="0"/>
              <a:cs typeface="Arial" pitchFamily="34" charset="0"/>
            </a:endParaRPr>
          </a:p>
        </p:txBody>
      </p:sp>
      <p:sp>
        <p:nvSpPr>
          <p:cNvPr id="77" name="TextBox 76"/>
          <p:cNvSpPr txBox="1"/>
          <p:nvPr/>
        </p:nvSpPr>
        <p:spPr>
          <a:xfrm>
            <a:off x="7329319" y="4083592"/>
            <a:ext cx="850740" cy="200055"/>
          </a:xfrm>
          <a:prstGeom prst="rect">
            <a:avLst/>
          </a:prstGeom>
          <a:noFill/>
        </p:spPr>
        <p:txBody>
          <a:bodyPr wrap="square" rtlCol="0">
            <a:spAutoFit/>
          </a:bodyPr>
          <a:lstStyle/>
          <a:p>
            <a:pPr algn="ctr"/>
            <a:r>
              <a:rPr lang="en-US" sz="700" b="1" dirty="0" smtClean="0">
                <a:solidFill>
                  <a:schemeClr val="tx1">
                    <a:lumMod val="75000"/>
                    <a:lumOff val="25000"/>
                  </a:schemeClr>
                </a:solidFill>
                <a:latin typeface="Arial" pitchFamily="34" charset="0"/>
                <a:cs typeface="Arial" pitchFamily="34" charset="0"/>
              </a:rPr>
              <a:t>Azure SQL</a:t>
            </a:r>
          </a:p>
        </p:txBody>
      </p:sp>
      <p:sp>
        <p:nvSpPr>
          <p:cNvPr id="78" name="TextBox 77"/>
          <p:cNvSpPr txBox="1"/>
          <p:nvPr/>
        </p:nvSpPr>
        <p:spPr>
          <a:xfrm>
            <a:off x="7329319" y="3756218"/>
            <a:ext cx="850740" cy="307777"/>
          </a:xfrm>
          <a:prstGeom prst="rect">
            <a:avLst/>
          </a:prstGeom>
          <a:noFill/>
        </p:spPr>
        <p:txBody>
          <a:bodyPr wrap="square" rtlCol="0">
            <a:spAutoFit/>
          </a:bodyPr>
          <a:lstStyle/>
          <a:p>
            <a:pPr algn="ctr"/>
            <a:r>
              <a:rPr lang="en-US" sz="700" b="1" dirty="0" smtClean="0">
                <a:solidFill>
                  <a:schemeClr val="bg1"/>
                </a:solidFill>
                <a:latin typeface="Arial" pitchFamily="34" charset="0"/>
                <a:cs typeface="Arial" pitchFamily="34" charset="0"/>
              </a:rPr>
              <a:t>Database</a:t>
            </a:r>
          </a:p>
          <a:p>
            <a:pPr algn="ctr"/>
            <a:r>
              <a:rPr lang="en-US" sz="700" b="1" dirty="0" smtClean="0">
                <a:solidFill>
                  <a:schemeClr val="bg1"/>
                </a:solidFill>
                <a:latin typeface="Arial" pitchFamily="34" charset="0"/>
                <a:cs typeface="Arial" pitchFamily="34" charset="0"/>
              </a:rPr>
              <a:t>Tier</a:t>
            </a:r>
          </a:p>
        </p:txBody>
      </p:sp>
      <p:sp>
        <p:nvSpPr>
          <p:cNvPr id="79" name="TextBox 78"/>
          <p:cNvSpPr txBox="1"/>
          <p:nvPr/>
        </p:nvSpPr>
        <p:spPr>
          <a:xfrm>
            <a:off x="7329319" y="1809123"/>
            <a:ext cx="850740" cy="415498"/>
          </a:xfrm>
          <a:prstGeom prst="rect">
            <a:avLst/>
          </a:prstGeom>
          <a:noFill/>
        </p:spPr>
        <p:txBody>
          <a:bodyPr wrap="square" rtlCol="0">
            <a:spAutoFit/>
          </a:bodyPr>
          <a:lstStyle/>
          <a:p>
            <a:pPr algn="ctr"/>
            <a:r>
              <a:rPr lang="en-US" sz="700" b="1" dirty="0" smtClean="0">
                <a:solidFill>
                  <a:schemeClr val="bg1"/>
                </a:solidFill>
                <a:latin typeface="Arial" pitchFamily="34" charset="0"/>
                <a:cs typeface="Arial" pitchFamily="34" charset="0"/>
              </a:rPr>
              <a:t>Azure Storage</a:t>
            </a:r>
          </a:p>
          <a:p>
            <a:pPr algn="ctr"/>
            <a:r>
              <a:rPr lang="en-US" sz="700" b="1" dirty="0" smtClean="0">
                <a:solidFill>
                  <a:schemeClr val="bg1"/>
                </a:solidFill>
                <a:latin typeface="Arial" pitchFamily="34" charset="0"/>
                <a:cs typeface="Arial" pitchFamily="34" charset="0"/>
              </a:rPr>
              <a:t>Table</a:t>
            </a:r>
            <a:br>
              <a:rPr lang="en-US" sz="700" b="1" dirty="0" smtClean="0">
                <a:solidFill>
                  <a:schemeClr val="bg1"/>
                </a:solidFill>
                <a:latin typeface="Arial" pitchFamily="34" charset="0"/>
                <a:cs typeface="Arial" pitchFamily="34" charset="0"/>
              </a:rPr>
            </a:br>
            <a:r>
              <a:rPr lang="en-US" sz="700" b="1" dirty="0" smtClean="0">
                <a:solidFill>
                  <a:schemeClr val="bg1"/>
                </a:solidFill>
                <a:latin typeface="Arial" pitchFamily="34" charset="0"/>
                <a:cs typeface="Arial" pitchFamily="34" charset="0"/>
              </a:rPr>
              <a:t>SQL Logs</a:t>
            </a:r>
          </a:p>
        </p:txBody>
      </p:sp>
      <p:sp>
        <p:nvSpPr>
          <p:cNvPr id="80" name="TextBox 79"/>
          <p:cNvSpPr txBox="1"/>
          <p:nvPr/>
        </p:nvSpPr>
        <p:spPr>
          <a:xfrm>
            <a:off x="5743918" y="3761968"/>
            <a:ext cx="850740" cy="276999"/>
          </a:xfrm>
          <a:prstGeom prst="rect">
            <a:avLst/>
          </a:prstGeom>
          <a:noFill/>
        </p:spPr>
        <p:txBody>
          <a:bodyPr wrap="square" rtlCol="0">
            <a:spAutoFit/>
          </a:bodyPr>
          <a:lstStyle/>
          <a:p>
            <a:pPr algn="ctr"/>
            <a:r>
              <a:rPr lang="en-US" sz="600" b="1" dirty="0" smtClean="0">
                <a:solidFill>
                  <a:schemeClr val="bg1"/>
                </a:solidFill>
                <a:latin typeface="Arial" pitchFamily="34" charset="0"/>
                <a:cs typeface="Arial" pitchFamily="34" charset="0"/>
              </a:rPr>
              <a:t>Application Tier</a:t>
            </a:r>
          </a:p>
          <a:p>
            <a:pPr algn="ctr"/>
            <a:r>
              <a:rPr lang="en-US" sz="600" b="1" dirty="0" smtClean="0">
                <a:solidFill>
                  <a:schemeClr val="bg1"/>
                </a:solidFill>
                <a:latin typeface="Arial" pitchFamily="34" charset="0"/>
                <a:cs typeface="Arial" pitchFamily="34" charset="0"/>
              </a:rPr>
              <a:t>VM </a:t>
            </a:r>
            <a:r>
              <a:rPr lang="en-US" sz="600" b="1" dirty="0" err="1" smtClean="0">
                <a:solidFill>
                  <a:schemeClr val="bg1"/>
                </a:solidFill>
                <a:latin typeface="Arial" pitchFamily="34" charset="0"/>
                <a:cs typeface="Arial" pitchFamily="34" charset="0"/>
              </a:rPr>
              <a:t>ScaleSets</a:t>
            </a:r>
            <a:endParaRPr lang="en-US" sz="600" b="1" dirty="0" smtClean="0">
              <a:solidFill>
                <a:schemeClr val="bg1"/>
              </a:solidFill>
              <a:latin typeface="Arial" pitchFamily="34" charset="0"/>
              <a:cs typeface="Arial" pitchFamily="34" charset="0"/>
            </a:endParaRPr>
          </a:p>
        </p:txBody>
      </p:sp>
      <p:sp>
        <p:nvSpPr>
          <p:cNvPr id="81" name="TextBox 80"/>
          <p:cNvSpPr txBox="1"/>
          <p:nvPr/>
        </p:nvSpPr>
        <p:spPr>
          <a:xfrm>
            <a:off x="4338569" y="3748308"/>
            <a:ext cx="850740" cy="276999"/>
          </a:xfrm>
          <a:prstGeom prst="rect">
            <a:avLst/>
          </a:prstGeom>
          <a:noFill/>
        </p:spPr>
        <p:txBody>
          <a:bodyPr wrap="square" rtlCol="0">
            <a:spAutoFit/>
          </a:bodyPr>
          <a:lstStyle/>
          <a:p>
            <a:pPr algn="ctr"/>
            <a:r>
              <a:rPr lang="en-US" sz="600" b="1" dirty="0" smtClean="0">
                <a:solidFill>
                  <a:schemeClr val="bg1"/>
                </a:solidFill>
                <a:latin typeface="Arial" pitchFamily="34" charset="0"/>
                <a:cs typeface="Arial" pitchFamily="34" charset="0"/>
              </a:rPr>
              <a:t>Web Tier</a:t>
            </a:r>
          </a:p>
          <a:p>
            <a:pPr algn="ctr"/>
            <a:r>
              <a:rPr lang="en-US" sz="600" b="1" dirty="0" smtClean="0">
                <a:solidFill>
                  <a:schemeClr val="bg1"/>
                </a:solidFill>
                <a:latin typeface="Arial" pitchFamily="34" charset="0"/>
                <a:cs typeface="Arial" pitchFamily="34" charset="0"/>
              </a:rPr>
              <a:t>VM </a:t>
            </a:r>
            <a:r>
              <a:rPr lang="en-US" sz="600" b="1" dirty="0" err="1" smtClean="0">
                <a:solidFill>
                  <a:schemeClr val="bg1"/>
                </a:solidFill>
                <a:latin typeface="Arial" pitchFamily="34" charset="0"/>
                <a:cs typeface="Arial" pitchFamily="34" charset="0"/>
              </a:rPr>
              <a:t>ScaleSets</a:t>
            </a:r>
            <a:endParaRPr lang="en-US" sz="600" b="1" dirty="0" smtClean="0">
              <a:solidFill>
                <a:schemeClr val="bg1"/>
              </a:solidFill>
              <a:latin typeface="Arial" pitchFamily="34" charset="0"/>
              <a:cs typeface="Arial" pitchFamily="34" charset="0"/>
            </a:endParaRPr>
          </a:p>
        </p:txBody>
      </p:sp>
      <p:sp>
        <p:nvSpPr>
          <p:cNvPr id="82" name="TextBox 81"/>
          <p:cNvSpPr txBox="1"/>
          <p:nvPr/>
        </p:nvSpPr>
        <p:spPr>
          <a:xfrm>
            <a:off x="2986909" y="3773779"/>
            <a:ext cx="850740" cy="276999"/>
          </a:xfrm>
          <a:prstGeom prst="rect">
            <a:avLst/>
          </a:prstGeom>
          <a:noFill/>
        </p:spPr>
        <p:txBody>
          <a:bodyPr wrap="square" rtlCol="0">
            <a:spAutoFit/>
          </a:bodyPr>
          <a:lstStyle/>
          <a:p>
            <a:pPr algn="ctr"/>
            <a:r>
              <a:rPr lang="en-US" sz="600" b="1" dirty="0" smtClean="0">
                <a:solidFill>
                  <a:schemeClr val="bg1"/>
                </a:solidFill>
                <a:latin typeface="Arial" pitchFamily="34" charset="0"/>
                <a:cs typeface="Arial" pitchFamily="34" charset="0"/>
              </a:rPr>
              <a:t>Application</a:t>
            </a:r>
          </a:p>
          <a:p>
            <a:pPr algn="ctr"/>
            <a:r>
              <a:rPr lang="en-US" sz="600" b="1" dirty="0" smtClean="0">
                <a:solidFill>
                  <a:schemeClr val="bg1"/>
                </a:solidFill>
                <a:latin typeface="Arial" pitchFamily="34" charset="0"/>
                <a:cs typeface="Arial" pitchFamily="34" charset="0"/>
              </a:rPr>
              <a:t>Gateway</a:t>
            </a:r>
          </a:p>
        </p:txBody>
      </p:sp>
      <p:sp>
        <p:nvSpPr>
          <p:cNvPr id="83" name="TextBox 82"/>
          <p:cNvSpPr txBox="1"/>
          <p:nvPr/>
        </p:nvSpPr>
        <p:spPr>
          <a:xfrm>
            <a:off x="2385065" y="2111893"/>
            <a:ext cx="850740" cy="184666"/>
          </a:xfrm>
          <a:prstGeom prst="rect">
            <a:avLst/>
          </a:prstGeom>
          <a:noFill/>
        </p:spPr>
        <p:txBody>
          <a:bodyPr wrap="square" rtlCol="0">
            <a:spAutoFit/>
          </a:bodyPr>
          <a:lstStyle/>
          <a:p>
            <a:pPr algn="ctr"/>
            <a:r>
              <a:rPr lang="en-US" sz="600" b="1" smtClean="0">
                <a:solidFill>
                  <a:schemeClr val="bg1"/>
                </a:solidFill>
                <a:latin typeface="Arial" pitchFamily="34" charset="0"/>
                <a:cs typeface="Arial" pitchFamily="34" charset="0"/>
              </a:rPr>
              <a:t>VM</a:t>
            </a:r>
            <a:endParaRPr lang="en-US" sz="600" b="1" dirty="0" smtClean="0">
              <a:solidFill>
                <a:schemeClr val="bg1"/>
              </a:solidFill>
              <a:latin typeface="Arial" pitchFamily="34" charset="0"/>
              <a:cs typeface="Arial" pitchFamily="34" charset="0"/>
            </a:endParaRPr>
          </a:p>
        </p:txBody>
      </p:sp>
      <p:pic>
        <p:nvPicPr>
          <p:cNvPr id="84" name="Picture 8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97767" y="1803433"/>
            <a:ext cx="387494" cy="387494"/>
          </a:xfrm>
          <a:prstGeom prst="rect">
            <a:avLst/>
          </a:prstGeom>
        </p:spPr>
      </p:pic>
      <p:pic>
        <p:nvPicPr>
          <p:cNvPr id="85" name="Picture 8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14680" y="3613044"/>
            <a:ext cx="387494" cy="387494"/>
          </a:xfrm>
          <a:prstGeom prst="rect">
            <a:avLst/>
          </a:prstGeom>
        </p:spPr>
      </p:pic>
      <p:pic>
        <p:nvPicPr>
          <p:cNvPr id="86" name="Picture 8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610197" y="1670047"/>
            <a:ext cx="387494" cy="387494"/>
          </a:xfrm>
          <a:prstGeom prst="rect">
            <a:avLst/>
          </a:prstGeom>
        </p:spPr>
      </p:pic>
      <p:pic>
        <p:nvPicPr>
          <p:cNvPr id="87" name="Picture 8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204513" y="3336821"/>
            <a:ext cx="387494" cy="387494"/>
          </a:xfrm>
          <a:prstGeom prst="rect">
            <a:avLst/>
          </a:prstGeom>
        </p:spPr>
      </p:pic>
      <p:pic>
        <p:nvPicPr>
          <p:cNvPr id="88" name="Picture 8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556919" y="3323683"/>
            <a:ext cx="387494" cy="387494"/>
          </a:xfrm>
          <a:prstGeom prst="rect">
            <a:avLst/>
          </a:prstGeom>
        </p:spPr>
      </p:pic>
      <p:pic>
        <p:nvPicPr>
          <p:cNvPr id="91" name="Picture 90"/>
          <p:cNvPicPr>
            <a:picLocks noChangeAspect="1"/>
          </p:cNvPicPr>
          <p:nvPr/>
        </p:nvPicPr>
        <p:blipFill>
          <a:blip r:embed="rId6">
            <a:lum bright="3000"/>
            <a:extLst>
              <a:ext uri="{28A0092B-C50C-407E-A947-70E740481C1C}">
                <a14:useLocalDpi xmlns:a14="http://schemas.microsoft.com/office/drawing/2010/main"/>
              </a:ext>
            </a:extLst>
          </a:blip>
          <a:stretch>
            <a:fillRect/>
          </a:stretch>
        </p:blipFill>
        <p:spPr>
          <a:xfrm>
            <a:off x="7537206" y="1332296"/>
            <a:ext cx="486476" cy="486476"/>
          </a:xfrm>
          <a:prstGeom prst="rect">
            <a:avLst/>
          </a:prstGeom>
          <a:ln>
            <a:noFill/>
          </a:ln>
        </p:spPr>
      </p:pic>
      <p:pic>
        <p:nvPicPr>
          <p:cNvPr id="92" name="Picture 91"/>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599620" y="3616762"/>
            <a:ext cx="387494" cy="387494"/>
          </a:xfrm>
          <a:prstGeom prst="rect">
            <a:avLst/>
          </a:prstGeom>
        </p:spPr>
      </p:pic>
      <p:pic>
        <p:nvPicPr>
          <p:cNvPr id="93" name="Picture 92"/>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406769" y="3620096"/>
            <a:ext cx="387494" cy="387494"/>
          </a:xfrm>
          <a:prstGeom prst="rect">
            <a:avLst/>
          </a:prstGeom>
        </p:spPr>
      </p:pic>
      <p:pic>
        <p:nvPicPr>
          <p:cNvPr id="94" name="Picture 9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975218" y="3326946"/>
            <a:ext cx="387494" cy="387494"/>
          </a:xfrm>
          <a:prstGeom prst="rect">
            <a:avLst/>
          </a:prstGeom>
        </p:spPr>
      </p:pic>
      <p:pic>
        <p:nvPicPr>
          <p:cNvPr id="95" name="Picture 94"/>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562076" y="3340941"/>
            <a:ext cx="370236" cy="370236"/>
          </a:xfrm>
          <a:prstGeom prst="rect">
            <a:avLst/>
          </a:prstGeom>
        </p:spPr>
      </p:pic>
      <p:sp>
        <p:nvSpPr>
          <p:cNvPr id="96" name="Oval 95"/>
          <p:cNvSpPr/>
          <p:nvPr/>
        </p:nvSpPr>
        <p:spPr>
          <a:xfrm>
            <a:off x="4914532" y="3443045"/>
            <a:ext cx="148770" cy="148770"/>
          </a:xfrm>
          <a:prstGeom prst="ellipse">
            <a:avLst/>
          </a:prstGeom>
          <a:solidFill>
            <a:srgbClr val="0070C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pic>
        <p:nvPicPr>
          <p:cNvPr id="97" name="Picture 9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708761" y="3626508"/>
            <a:ext cx="110356" cy="110356"/>
          </a:xfrm>
          <a:prstGeom prst="rect">
            <a:avLst/>
          </a:prstGeom>
        </p:spPr>
      </p:pic>
      <p:pic>
        <p:nvPicPr>
          <p:cNvPr id="98" name="Picture 9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124737" y="3632383"/>
            <a:ext cx="110356" cy="110356"/>
          </a:xfrm>
          <a:prstGeom prst="rect">
            <a:avLst/>
          </a:prstGeom>
        </p:spPr>
      </p:pic>
      <p:pic>
        <p:nvPicPr>
          <p:cNvPr id="99" name="Picture 98"/>
          <p:cNvPicPr>
            <a:picLocks noChangeAspect="1"/>
          </p:cNvPicPr>
          <p:nvPr/>
        </p:nvPicPr>
        <p:blipFill rotWithShape="1">
          <a:blip r:embed="rId10" cstate="screen">
            <a:extLst>
              <a:ext uri="{28A0092B-C50C-407E-A947-70E740481C1C}">
                <a14:useLocalDpi xmlns:a14="http://schemas.microsoft.com/office/drawing/2010/main"/>
              </a:ext>
            </a:extLst>
          </a:blip>
          <a:srcRect l="28897" t="27196" r="31987" b="33688"/>
          <a:stretch/>
        </p:blipFill>
        <p:spPr>
          <a:xfrm>
            <a:off x="4662562" y="3378213"/>
            <a:ext cx="182880" cy="182880"/>
          </a:xfrm>
          <a:prstGeom prst="rect">
            <a:avLst/>
          </a:prstGeom>
        </p:spPr>
      </p:pic>
      <p:pic>
        <p:nvPicPr>
          <p:cNvPr id="101" name="Picture 100"/>
          <p:cNvPicPr>
            <a:picLocks noChangeAspect="1"/>
          </p:cNvPicPr>
          <p:nvPr/>
        </p:nvPicPr>
        <p:blipFill rotWithShape="1">
          <a:blip r:embed="rId10" cstate="screen">
            <a:extLst>
              <a:ext uri="{28A0092B-C50C-407E-A947-70E740481C1C}">
                <a14:useLocalDpi xmlns:a14="http://schemas.microsoft.com/office/drawing/2010/main"/>
              </a:ext>
            </a:extLst>
          </a:blip>
          <a:srcRect l="28897" t="27196" r="31987" b="33688"/>
          <a:stretch/>
        </p:blipFill>
        <p:spPr>
          <a:xfrm>
            <a:off x="6081324" y="3380298"/>
            <a:ext cx="182880" cy="182880"/>
          </a:xfrm>
          <a:prstGeom prst="rect">
            <a:avLst/>
          </a:prstGeom>
        </p:spPr>
      </p:pic>
      <p:pic>
        <p:nvPicPr>
          <p:cNvPr id="102" name="Picture 10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916650" y="3448272"/>
            <a:ext cx="153410" cy="153410"/>
          </a:xfrm>
          <a:prstGeom prst="rect">
            <a:avLst/>
          </a:prstGeom>
        </p:spPr>
      </p:pic>
    </p:spTree>
    <p:extLst>
      <p:ext uri="{BB962C8B-B14F-4D97-AF65-F5344CB8AC3E}">
        <p14:creationId xmlns:p14="http://schemas.microsoft.com/office/powerpoint/2010/main" val="14180773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ARM Template automate appliance deployments</a:t>
            </a:r>
            <a:endParaRPr lang="en-US"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177431" y="857250"/>
            <a:ext cx="6798664" cy="3919538"/>
          </a:xfrm>
        </p:spPr>
      </p:pic>
      <p:sp>
        <p:nvSpPr>
          <p:cNvPr id="5" name="TextBox 4"/>
          <p:cNvSpPr txBox="1"/>
          <p:nvPr/>
        </p:nvSpPr>
        <p:spPr>
          <a:xfrm>
            <a:off x="4775200" y="4805204"/>
            <a:ext cx="2731838" cy="246221"/>
          </a:xfrm>
          <a:prstGeom prst="rect">
            <a:avLst/>
          </a:prstGeom>
          <a:noFill/>
        </p:spPr>
        <p:txBody>
          <a:bodyPr wrap="none" rtlCol="0">
            <a:spAutoFit/>
          </a:bodyPr>
          <a:lstStyle/>
          <a:p>
            <a:r>
              <a:rPr lang="en-US" sz="1000" i="1" dirty="0">
                <a:solidFill>
                  <a:schemeClr val="tx2"/>
                </a:solidFill>
                <a:latin typeface="Arial" pitchFamily="34" charset="0"/>
                <a:cs typeface="Arial" pitchFamily="34" charset="0"/>
              </a:rPr>
              <a:t>https://</a:t>
            </a:r>
            <a:r>
              <a:rPr lang="en-US" sz="1000" i="1" dirty="0" err="1">
                <a:solidFill>
                  <a:schemeClr val="tx2"/>
                </a:solidFill>
                <a:latin typeface="Arial" pitchFamily="34" charset="0"/>
                <a:cs typeface="Arial" pitchFamily="34" charset="0"/>
              </a:rPr>
              <a:t>github.com</a:t>
            </a:r>
            <a:r>
              <a:rPr lang="en-US" sz="1000" i="1" dirty="0">
                <a:solidFill>
                  <a:schemeClr val="tx2"/>
                </a:solidFill>
                <a:latin typeface="Arial" pitchFamily="34" charset="0"/>
                <a:cs typeface="Arial" pitchFamily="34" charset="0"/>
              </a:rPr>
              <a:t>/</a:t>
            </a:r>
            <a:r>
              <a:rPr lang="en-US" sz="1000" i="1" dirty="0" err="1">
                <a:solidFill>
                  <a:schemeClr val="tx2"/>
                </a:solidFill>
                <a:latin typeface="Arial" pitchFamily="34" charset="0"/>
                <a:cs typeface="Arial" pitchFamily="34" charset="0"/>
              </a:rPr>
              <a:t>alertlogic</a:t>
            </a:r>
            <a:r>
              <a:rPr lang="en-US" sz="1000" i="1" dirty="0">
                <a:solidFill>
                  <a:schemeClr val="tx2"/>
                </a:solidFill>
                <a:latin typeface="Arial" pitchFamily="34" charset="0"/>
                <a:cs typeface="Arial" pitchFamily="34" charset="0"/>
              </a:rPr>
              <a:t>/al-arm-templates</a:t>
            </a:r>
            <a:endParaRPr lang="en-US" sz="1000" i="1" dirty="0" smtClean="0">
              <a:solidFill>
                <a:schemeClr val="tx2"/>
              </a:solidFill>
              <a:latin typeface="Arial" pitchFamily="34" charset="0"/>
              <a:cs typeface="Arial" pitchFamily="34" charset="0"/>
            </a:endParaRPr>
          </a:p>
        </p:txBody>
      </p:sp>
    </p:spTree>
    <p:extLst>
      <p:ext uri="{BB962C8B-B14F-4D97-AF65-F5344CB8AC3E}">
        <p14:creationId xmlns:p14="http://schemas.microsoft.com/office/powerpoint/2010/main" val="18113657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Agents can be baked into VM images, or automatically installed using DevOps toolsets</a:t>
            </a:r>
            <a:endParaRPr lang="en-US"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461963" y="1015928"/>
            <a:ext cx="8229600" cy="3602181"/>
          </a:xfrm>
        </p:spPr>
      </p:pic>
      <p:sp>
        <p:nvSpPr>
          <p:cNvPr id="5" name="TextBox 4"/>
          <p:cNvSpPr txBox="1"/>
          <p:nvPr/>
        </p:nvSpPr>
        <p:spPr>
          <a:xfrm>
            <a:off x="4787900" y="4805203"/>
            <a:ext cx="2917786" cy="246221"/>
          </a:xfrm>
          <a:prstGeom prst="rect">
            <a:avLst/>
          </a:prstGeom>
          <a:noFill/>
        </p:spPr>
        <p:txBody>
          <a:bodyPr wrap="none" rtlCol="0">
            <a:spAutoFit/>
          </a:bodyPr>
          <a:lstStyle/>
          <a:p>
            <a:r>
              <a:rPr lang="en-US" sz="1000" i="1" dirty="0">
                <a:solidFill>
                  <a:schemeClr val="tx2"/>
                </a:solidFill>
                <a:latin typeface="Arial" pitchFamily="34" charset="0"/>
                <a:cs typeface="Arial" pitchFamily="34" charset="0"/>
              </a:rPr>
              <a:t>https://</a:t>
            </a:r>
            <a:r>
              <a:rPr lang="en-US" sz="1000" i="1" dirty="0" err="1">
                <a:solidFill>
                  <a:schemeClr val="tx2"/>
                </a:solidFill>
                <a:latin typeface="Arial" pitchFamily="34" charset="0"/>
                <a:cs typeface="Arial" pitchFamily="34" charset="0"/>
              </a:rPr>
              <a:t>supermarket.chef.io</a:t>
            </a:r>
            <a:r>
              <a:rPr lang="en-US" sz="1000" i="1" dirty="0">
                <a:solidFill>
                  <a:schemeClr val="tx2"/>
                </a:solidFill>
                <a:latin typeface="Arial" pitchFamily="34" charset="0"/>
                <a:cs typeface="Arial" pitchFamily="34" charset="0"/>
              </a:rPr>
              <a:t>/cookbooks/</a:t>
            </a:r>
            <a:r>
              <a:rPr lang="en-US" sz="1000" i="1" dirty="0" err="1">
                <a:solidFill>
                  <a:schemeClr val="tx2"/>
                </a:solidFill>
                <a:latin typeface="Arial" pitchFamily="34" charset="0"/>
                <a:cs typeface="Arial" pitchFamily="34" charset="0"/>
              </a:rPr>
              <a:t>al_agents</a:t>
            </a:r>
            <a:endParaRPr lang="en-US" sz="1000" i="1" dirty="0" smtClean="0">
              <a:solidFill>
                <a:schemeClr val="tx2"/>
              </a:solidFill>
              <a:latin typeface="Arial" pitchFamily="34" charset="0"/>
              <a:cs typeface="Arial" pitchFamily="34" charset="0"/>
            </a:endParaRPr>
          </a:p>
        </p:txBody>
      </p:sp>
    </p:spTree>
    <p:extLst>
      <p:ext uri="{BB962C8B-B14F-4D97-AF65-F5344CB8AC3E}">
        <p14:creationId xmlns:p14="http://schemas.microsoft.com/office/powerpoint/2010/main" val="580280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Activity Logs identify IOCs at the subscription level</a:t>
            </a:r>
            <a:endParaRPr lang="en-US"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489245" y="857250"/>
            <a:ext cx="7082835" cy="3919538"/>
          </a:xfrm>
        </p:spPr>
      </p:pic>
      <p:sp>
        <p:nvSpPr>
          <p:cNvPr id="5" name="TextBox 4"/>
          <p:cNvSpPr txBox="1"/>
          <p:nvPr/>
        </p:nvSpPr>
        <p:spPr>
          <a:xfrm>
            <a:off x="2921000" y="4897279"/>
            <a:ext cx="5086649" cy="246221"/>
          </a:xfrm>
          <a:prstGeom prst="rect">
            <a:avLst/>
          </a:prstGeom>
          <a:noFill/>
        </p:spPr>
        <p:txBody>
          <a:bodyPr wrap="none" rtlCol="0">
            <a:spAutoFit/>
          </a:bodyPr>
          <a:lstStyle/>
          <a:p>
            <a:r>
              <a:rPr lang="en-US" sz="1000" i="1" dirty="0">
                <a:solidFill>
                  <a:schemeClr val="tx2"/>
                </a:solidFill>
                <a:latin typeface="Arial" pitchFamily="34" charset="0"/>
                <a:cs typeface="Arial" pitchFamily="34" charset="0"/>
              </a:rPr>
              <a:t>https://</a:t>
            </a:r>
            <a:r>
              <a:rPr lang="en-US" sz="1000" i="1" dirty="0" err="1">
                <a:solidFill>
                  <a:schemeClr val="tx2"/>
                </a:solidFill>
                <a:latin typeface="Arial" pitchFamily="34" charset="0"/>
                <a:cs typeface="Arial" pitchFamily="34" charset="0"/>
              </a:rPr>
              <a:t>docs.microsoft.com</a:t>
            </a:r>
            <a:r>
              <a:rPr lang="en-US" sz="1000" i="1" dirty="0">
                <a:solidFill>
                  <a:schemeClr val="tx2"/>
                </a:solidFill>
                <a:latin typeface="Arial" pitchFamily="34" charset="0"/>
                <a:cs typeface="Arial" pitchFamily="34" charset="0"/>
              </a:rPr>
              <a:t>/</a:t>
            </a:r>
            <a:r>
              <a:rPr lang="en-US" sz="1000" i="1" dirty="0" err="1">
                <a:solidFill>
                  <a:schemeClr val="tx2"/>
                </a:solidFill>
                <a:latin typeface="Arial" pitchFamily="34" charset="0"/>
                <a:cs typeface="Arial" pitchFamily="34" charset="0"/>
              </a:rPr>
              <a:t>en</a:t>
            </a:r>
            <a:r>
              <a:rPr lang="en-US" sz="1000" i="1" dirty="0">
                <a:solidFill>
                  <a:schemeClr val="tx2"/>
                </a:solidFill>
                <a:latin typeface="Arial" pitchFamily="34" charset="0"/>
                <a:cs typeface="Arial" pitchFamily="34" charset="0"/>
              </a:rPr>
              <a:t>-us/azure/monitoring-and-diagnostics/monitoring-partners</a:t>
            </a:r>
            <a:endParaRPr lang="en-US" sz="1000" i="1" dirty="0" smtClean="0">
              <a:solidFill>
                <a:schemeClr val="tx2"/>
              </a:solidFill>
              <a:latin typeface="Arial" pitchFamily="34" charset="0"/>
              <a:cs typeface="Arial" pitchFamily="34" charset="0"/>
            </a:endParaRP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21000" y="2541734"/>
            <a:ext cx="5943600" cy="1677806"/>
          </a:xfrm>
          <a:prstGeom prst="rect">
            <a:avLst/>
          </a:prstGeom>
          <a:ln w="38100">
            <a:solidFill>
              <a:schemeClr val="tx1"/>
            </a:solidFill>
          </a:ln>
        </p:spPr>
      </p:pic>
      <p:sp>
        <p:nvSpPr>
          <p:cNvPr id="7" name="TextBox 6"/>
          <p:cNvSpPr txBox="1"/>
          <p:nvPr/>
        </p:nvSpPr>
        <p:spPr>
          <a:xfrm>
            <a:off x="2921000" y="1448496"/>
            <a:ext cx="5496047" cy="830997"/>
          </a:xfrm>
          <a:prstGeom prst="rect">
            <a:avLst/>
          </a:prstGeom>
          <a:solidFill>
            <a:schemeClr val="bg1"/>
          </a:solidFill>
          <a:ln w="9525">
            <a:solidFill>
              <a:schemeClr val="tx1"/>
            </a:solidFill>
          </a:ln>
        </p:spPr>
        <p:txBody>
          <a:bodyPr wrap="square" rtlCol="0">
            <a:spAutoFit/>
          </a:bodyPr>
          <a:lstStyle/>
          <a:p>
            <a:r>
              <a:rPr lang="en-US" sz="2400" dirty="0" smtClean="0">
                <a:solidFill>
                  <a:schemeClr val="tx2"/>
                </a:solidFill>
                <a:latin typeface="Arial" pitchFamily="34" charset="0"/>
                <a:cs typeface="Arial" pitchFamily="34" charset="0"/>
              </a:rPr>
              <a:t>These logs can show changes to NSG configurations or privilege escalation</a:t>
            </a:r>
          </a:p>
        </p:txBody>
      </p:sp>
    </p:spTree>
    <p:extLst>
      <p:ext uri="{BB962C8B-B14F-4D97-AF65-F5344CB8AC3E}">
        <p14:creationId xmlns:p14="http://schemas.microsoft.com/office/powerpoint/2010/main" val="9603335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a:spLocks noGrp="1"/>
          </p:cNvSpPr>
          <p:nvPr>
            <p:ph idx="1"/>
          </p:nvPr>
        </p:nvSpPr>
        <p:spPr>
          <a:xfrm>
            <a:off x="461594" y="928359"/>
            <a:ext cx="5776316" cy="3558209"/>
          </a:xfrm>
        </p:spPr>
        <p:txBody>
          <a:bodyPr>
            <a:normAutofit fontScale="85000" lnSpcReduction="10000"/>
          </a:bodyPr>
          <a:lstStyle/>
          <a:p>
            <a:pPr>
              <a:buClr>
                <a:srgbClr val="FF7F00"/>
              </a:buClr>
            </a:pPr>
            <a:r>
              <a:rPr lang="en-US" sz="2400" dirty="0"/>
              <a:t>2015 &gt; 2016 growth of 17.2% ($</a:t>
            </a:r>
            <a:r>
              <a:rPr lang="en-US" sz="2400" dirty="0" smtClean="0"/>
              <a:t>178B </a:t>
            </a:r>
            <a:r>
              <a:rPr lang="en-US" sz="2400" dirty="0"/>
              <a:t>to </a:t>
            </a:r>
            <a:r>
              <a:rPr lang="en-US" sz="2400" dirty="0" smtClean="0"/>
              <a:t>$208B)</a:t>
            </a:r>
            <a:endParaRPr lang="en-US" sz="2400" dirty="0"/>
          </a:p>
          <a:p>
            <a:pPr>
              <a:buClr>
                <a:srgbClr val="FF7F00"/>
              </a:buClr>
            </a:pPr>
            <a:endParaRPr lang="en-US" sz="2400" dirty="0"/>
          </a:p>
          <a:p>
            <a:pPr>
              <a:buClr>
                <a:srgbClr val="FF7F00"/>
              </a:buClr>
            </a:pPr>
            <a:r>
              <a:rPr lang="en-US" sz="2400" dirty="0"/>
              <a:t>Highest growth from infrastructure as a service (IaaS) – 42% </a:t>
            </a:r>
            <a:r>
              <a:rPr lang="en-US" sz="2400" dirty="0" smtClean="0"/>
              <a:t>growth</a:t>
            </a:r>
          </a:p>
          <a:p>
            <a:pPr>
              <a:buClr>
                <a:srgbClr val="FF7F00"/>
              </a:buClr>
            </a:pPr>
            <a:endParaRPr lang="en-US" sz="2400" dirty="0"/>
          </a:p>
          <a:p>
            <a:pPr>
              <a:buClr>
                <a:srgbClr val="FF7F00"/>
              </a:buClr>
            </a:pPr>
            <a:r>
              <a:rPr lang="en-US" sz="2400" dirty="0" smtClean="0"/>
              <a:t>Azure Compute consumption has more than doubled in the past year</a:t>
            </a:r>
          </a:p>
          <a:p>
            <a:pPr>
              <a:buClr>
                <a:srgbClr val="FF7F00"/>
              </a:buClr>
            </a:pPr>
            <a:endParaRPr lang="en-US" sz="2400" dirty="0"/>
          </a:p>
          <a:p>
            <a:pPr>
              <a:buClr>
                <a:srgbClr val="FF7F00"/>
              </a:buClr>
            </a:pPr>
            <a:r>
              <a:rPr lang="en-US" dirty="0"/>
              <a:t>New services continue to rollout:</a:t>
            </a:r>
          </a:p>
          <a:p>
            <a:pPr lvl="1">
              <a:buClr>
                <a:srgbClr val="FF7F00"/>
              </a:buClr>
            </a:pPr>
            <a:r>
              <a:rPr lang="en-US" dirty="0"/>
              <a:t>Service Fabric</a:t>
            </a:r>
          </a:p>
          <a:p>
            <a:pPr lvl="1">
              <a:buClr>
                <a:srgbClr val="FF7F00"/>
              </a:buClr>
            </a:pPr>
            <a:r>
              <a:rPr lang="en-US" dirty="0"/>
              <a:t>Azure Functions</a:t>
            </a:r>
          </a:p>
          <a:p>
            <a:pPr lvl="1">
              <a:buClr>
                <a:srgbClr val="FF7F00"/>
              </a:buClr>
            </a:pPr>
            <a:r>
              <a:rPr lang="en-US" dirty="0"/>
              <a:t>Azure Analysis Services</a:t>
            </a:r>
          </a:p>
          <a:p>
            <a:pPr>
              <a:buClr>
                <a:srgbClr val="FF7F00"/>
              </a:buClr>
            </a:pPr>
            <a:endParaRPr lang="en-US" sz="2400" dirty="0" smtClean="0"/>
          </a:p>
          <a:p>
            <a:pPr>
              <a:buClr>
                <a:srgbClr val="FF7F00"/>
              </a:buClr>
            </a:pPr>
            <a:endParaRPr lang="en-US" sz="2400" dirty="0"/>
          </a:p>
        </p:txBody>
      </p:sp>
      <p:sp>
        <p:nvSpPr>
          <p:cNvPr id="2" name="Title 1"/>
          <p:cNvSpPr>
            <a:spLocks noGrp="1"/>
          </p:cNvSpPr>
          <p:nvPr>
            <p:ph type="title"/>
          </p:nvPr>
        </p:nvSpPr>
        <p:spPr/>
        <p:txBody>
          <a:bodyPr/>
          <a:lstStyle/>
          <a:p>
            <a:r>
              <a:rPr lang="en-US" dirty="0"/>
              <a:t>Cloud </a:t>
            </a:r>
            <a:r>
              <a:rPr lang="en-US" dirty="0" smtClean="0"/>
              <a:t>adoption </a:t>
            </a:r>
            <a:r>
              <a:rPr lang="en-US" dirty="0"/>
              <a:t>and </a:t>
            </a:r>
            <a:r>
              <a:rPr lang="en-US" dirty="0" smtClean="0"/>
              <a:t>trends</a:t>
            </a:r>
            <a:endParaRPr lang="en-US" dirty="0"/>
          </a:p>
        </p:txBody>
      </p:sp>
      <p:sp>
        <p:nvSpPr>
          <p:cNvPr id="20" name="TextBox 19"/>
          <p:cNvSpPr txBox="1"/>
          <p:nvPr/>
        </p:nvSpPr>
        <p:spPr>
          <a:xfrm>
            <a:off x="461594" y="4691270"/>
            <a:ext cx="6764154" cy="461665"/>
          </a:xfrm>
          <a:prstGeom prst="rect">
            <a:avLst/>
          </a:prstGeom>
          <a:noFill/>
        </p:spPr>
        <p:txBody>
          <a:bodyPr wrap="square" rtlCol="0">
            <a:spAutoFit/>
          </a:bodyPr>
          <a:lstStyle/>
          <a:p>
            <a:r>
              <a:rPr lang="en-US" sz="800" dirty="0">
                <a:solidFill>
                  <a:schemeClr val="tx2"/>
                </a:solidFill>
                <a:latin typeface="Arial" pitchFamily="34" charset="0"/>
                <a:cs typeface="Arial" pitchFamily="34" charset="0"/>
              </a:rPr>
              <a:t>Gartner Newsroom - Sep 16, 2016</a:t>
            </a:r>
            <a:endParaRPr lang="en-US" sz="800" dirty="0">
              <a:solidFill>
                <a:schemeClr val="tx2"/>
              </a:solidFill>
              <a:latin typeface="Arial" pitchFamily="34" charset="0"/>
              <a:cs typeface="Arial" pitchFamily="34" charset="0"/>
              <a:hlinkClick r:id=""/>
            </a:endParaRPr>
          </a:p>
          <a:p>
            <a:r>
              <a:rPr lang="en-US" sz="800" dirty="0">
                <a:solidFill>
                  <a:schemeClr val="tx2"/>
                </a:solidFill>
                <a:latin typeface="Arial" pitchFamily="34" charset="0"/>
                <a:cs typeface="Arial" pitchFamily="34" charset="0"/>
                <a:hlinkClick r:id=""/>
              </a:rPr>
              <a:t>http://www.gartner.com/newsroom/id/3443517</a:t>
            </a:r>
            <a:endParaRPr lang="en-US" sz="800" dirty="0">
              <a:solidFill>
                <a:schemeClr val="tx2"/>
              </a:solidFill>
              <a:latin typeface="Arial" pitchFamily="34" charset="0"/>
              <a:cs typeface="Arial" pitchFamily="34" charset="0"/>
            </a:endParaRPr>
          </a:p>
          <a:p>
            <a:endParaRPr lang="en-US" sz="800" dirty="0">
              <a:solidFill>
                <a:schemeClr val="tx2"/>
              </a:solidFill>
              <a:latin typeface="Arial" pitchFamily="34" charset="0"/>
              <a:cs typeface="Arial" pitchFamily="34" charset="0"/>
            </a:endParaRPr>
          </a:p>
        </p:txBody>
      </p:sp>
      <p:sp>
        <p:nvSpPr>
          <p:cNvPr id="9" name="Rounded Rectangle 8"/>
          <p:cNvSpPr/>
          <p:nvPr/>
        </p:nvSpPr>
        <p:spPr>
          <a:xfrm>
            <a:off x="6227153" y="928359"/>
            <a:ext cx="2753690" cy="1651793"/>
          </a:xfrm>
          <a:prstGeom prst="roundRect">
            <a:avLst>
              <a:gd name="adj" fmla="val 6712"/>
            </a:avLst>
          </a:prstGeom>
          <a:gradFill>
            <a:gsLst>
              <a:gs pos="0">
                <a:srgbClr val="FF7F00"/>
              </a:gs>
              <a:gs pos="100000">
                <a:srgbClr val="FF51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latin typeface="Arial" charset="0"/>
                <a:ea typeface="Arial" charset="0"/>
                <a:cs typeface="Arial" charset="0"/>
              </a:rPr>
              <a:t>DRIVERS</a:t>
            </a:r>
            <a:r>
              <a:rPr lang="en-US" b="1" dirty="0" smtClean="0">
                <a:solidFill>
                  <a:schemeClr val="bg1"/>
                </a:solidFill>
                <a:latin typeface="Arial" charset="0"/>
                <a:ea typeface="Arial" charset="0"/>
                <a:cs typeface="Arial" charset="0"/>
              </a:rPr>
              <a:t>:</a:t>
            </a:r>
            <a:br>
              <a:rPr lang="en-US" b="1" dirty="0" smtClean="0">
                <a:solidFill>
                  <a:schemeClr val="bg1"/>
                </a:solidFill>
                <a:latin typeface="Arial" charset="0"/>
                <a:ea typeface="Arial" charset="0"/>
                <a:cs typeface="Arial" charset="0"/>
              </a:rPr>
            </a:br>
            <a:endParaRPr lang="en-US" sz="900" b="1" dirty="0">
              <a:solidFill>
                <a:schemeClr val="bg1"/>
              </a:solidFill>
              <a:latin typeface="Arial" charset="0"/>
              <a:ea typeface="Arial" charset="0"/>
              <a:cs typeface="Arial" charset="0"/>
            </a:endParaRPr>
          </a:p>
          <a:p>
            <a:pPr marL="285750" indent="-285750">
              <a:buFont typeface="Arial" panose="020B0604020202020204" pitchFamily="34" charset="0"/>
              <a:buChar char="•"/>
            </a:pPr>
            <a:r>
              <a:rPr lang="en-US" dirty="0">
                <a:solidFill>
                  <a:schemeClr val="bg1"/>
                </a:solidFill>
                <a:latin typeface="Arial" charset="0"/>
                <a:ea typeface="Arial" charset="0"/>
                <a:cs typeface="Arial" charset="0"/>
              </a:rPr>
              <a:t>IT Modernization</a:t>
            </a:r>
          </a:p>
          <a:p>
            <a:pPr marL="285750" indent="-285750">
              <a:buFont typeface="Arial" panose="020B0604020202020204" pitchFamily="34" charset="0"/>
              <a:buChar char="•"/>
            </a:pPr>
            <a:r>
              <a:rPr lang="en-US" dirty="0">
                <a:solidFill>
                  <a:schemeClr val="bg1"/>
                </a:solidFill>
                <a:latin typeface="Arial" charset="0"/>
                <a:ea typeface="Arial" charset="0"/>
                <a:cs typeface="Arial" charset="0"/>
              </a:rPr>
              <a:t>Savings</a:t>
            </a:r>
          </a:p>
          <a:p>
            <a:pPr marL="285750" indent="-285750">
              <a:buFont typeface="Arial" panose="020B0604020202020204" pitchFamily="34" charset="0"/>
              <a:buChar char="•"/>
            </a:pPr>
            <a:r>
              <a:rPr lang="en-US" dirty="0">
                <a:solidFill>
                  <a:schemeClr val="bg1"/>
                </a:solidFill>
                <a:latin typeface="Arial" charset="0"/>
                <a:ea typeface="Arial" charset="0"/>
                <a:cs typeface="Arial" charset="0"/>
              </a:rPr>
              <a:t>Innovation</a:t>
            </a:r>
          </a:p>
          <a:p>
            <a:pPr marL="285750" indent="-285750">
              <a:buFont typeface="Arial" panose="020B0604020202020204" pitchFamily="34" charset="0"/>
              <a:buChar char="•"/>
            </a:pPr>
            <a:r>
              <a:rPr lang="en-US" dirty="0">
                <a:solidFill>
                  <a:schemeClr val="bg1"/>
                </a:solidFill>
                <a:latin typeface="Arial" charset="0"/>
                <a:ea typeface="Arial" charset="0"/>
                <a:cs typeface="Arial" charset="0"/>
              </a:rPr>
              <a:t>Agility</a:t>
            </a:r>
          </a:p>
        </p:txBody>
      </p:sp>
      <p:sp>
        <p:nvSpPr>
          <p:cNvPr id="10" name="Rounded Rectangle 9"/>
          <p:cNvSpPr/>
          <p:nvPr/>
        </p:nvSpPr>
        <p:spPr>
          <a:xfrm>
            <a:off x="6227153" y="2693731"/>
            <a:ext cx="2753690" cy="1651793"/>
          </a:xfrm>
          <a:prstGeom prst="roundRect">
            <a:avLst>
              <a:gd name="adj" fmla="val 6712"/>
            </a:avLst>
          </a:prstGeom>
          <a:gradFill>
            <a:gsLst>
              <a:gs pos="0">
                <a:srgbClr val="FF7F00"/>
              </a:gs>
              <a:gs pos="100000">
                <a:srgbClr val="FF51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Arial" charset="0"/>
                <a:ea typeface="Arial" charset="0"/>
                <a:cs typeface="Arial" charset="0"/>
              </a:rPr>
              <a:t>INHIBITORS</a:t>
            </a:r>
            <a:r>
              <a:rPr lang="en-US" b="1" dirty="0" smtClean="0">
                <a:latin typeface="Arial" charset="0"/>
                <a:ea typeface="Arial" charset="0"/>
                <a:cs typeface="Arial" charset="0"/>
              </a:rPr>
              <a:t>:</a:t>
            </a:r>
          </a:p>
          <a:p>
            <a:endParaRPr lang="en-US" sz="900" b="1" dirty="0">
              <a:solidFill>
                <a:schemeClr val="bg1"/>
              </a:solidFill>
              <a:latin typeface="Arial" charset="0"/>
              <a:ea typeface="Arial" charset="0"/>
              <a:cs typeface="Arial" charset="0"/>
            </a:endParaRPr>
          </a:p>
          <a:p>
            <a:pPr marL="285750" indent="-285750">
              <a:buFont typeface="Arial" panose="020B0604020202020204" pitchFamily="34" charset="0"/>
              <a:buChar char="•"/>
            </a:pPr>
            <a:r>
              <a:rPr lang="en-US" dirty="0" smtClean="0">
                <a:latin typeface="Arial" charset="0"/>
                <a:ea typeface="Arial" charset="0"/>
                <a:cs typeface="Arial" charset="0"/>
              </a:rPr>
              <a:t>Security</a:t>
            </a:r>
            <a:endParaRPr lang="en-US" dirty="0">
              <a:latin typeface="Arial" charset="0"/>
              <a:ea typeface="Arial" charset="0"/>
              <a:cs typeface="Arial" charset="0"/>
            </a:endParaRPr>
          </a:p>
          <a:p>
            <a:pPr marL="285750" indent="-285750">
              <a:buFont typeface="Arial" panose="020B0604020202020204" pitchFamily="34" charset="0"/>
              <a:buChar char="•"/>
            </a:pPr>
            <a:r>
              <a:rPr lang="en-US" dirty="0">
                <a:latin typeface="Arial" charset="0"/>
                <a:ea typeface="Arial" charset="0"/>
                <a:cs typeface="Arial" charset="0"/>
              </a:rPr>
              <a:t>Privacy</a:t>
            </a:r>
          </a:p>
          <a:p>
            <a:pPr marL="285750" indent="-285750">
              <a:buFont typeface="Arial" panose="020B0604020202020204" pitchFamily="34" charset="0"/>
              <a:buChar char="•"/>
            </a:pPr>
            <a:r>
              <a:rPr lang="en-US" dirty="0">
                <a:latin typeface="Arial" charset="0"/>
                <a:ea typeface="Arial" charset="0"/>
                <a:cs typeface="Arial" charset="0"/>
              </a:rPr>
              <a:t>Integration challenges</a:t>
            </a:r>
          </a:p>
          <a:p>
            <a:pPr marL="285750" indent="-285750">
              <a:buFont typeface="Arial" panose="020B0604020202020204" pitchFamily="34" charset="0"/>
              <a:buChar char="•"/>
            </a:pPr>
            <a:r>
              <a:rPr lang="en-US" dirty="0">
                <a:latin typeface="Arial" charset="0"/>
                <a:ea typeface="Arial" charset="0"/>
                <a:cs typeface="Arial" charset="0"/>
              </a:rPr>
              <a:t>Application incompatibilities</a:t>
            </a:r>
          </a:p>
          <a:p>
            <a:pPr marL="285750" indent="-285750">
              <a:buFont typeface="Arial" panose="020B0604020202020204" pitchFamily="34" charset="0"/>
              <a:buChar char="•"/>
            </a:pPr>
            <a:r>
              <a:rPr lang="en-US" dirty="0">
                <a:latin typeface="Arial" charset="0"/>
                <a:ea typeface="Arial" charset="0"/>
                <a:cs typeface="Arial" charset="0"/>
              </a:rPr>
              <a:t>Management tools</a:t>
            </a:r>
          </a:p>
        </p:txBody>
      </p:sp>
      <p:sp>
        <p:nvSpPr>
          <p:cNvPr id="4" name="Rounded Rectangle 3"/>
          <p:cNvSpPr/>
          <p:nvPr/>
        </p:nvSpPr>
        <p:spPr>
          <a:xfrm>
            <a:off x="461594" y="1690473"/>
            <a:ext cx="8453718" cy="2125104"/>
          </a:xfrm>
          <a:prstGeom prst="roundRect">
            <a:avLst/>
          </a:prstGeom>
          <a:gradFill>
            <a:gsLst>
              <a:gs pos="0">
                <a:srgbClr val="00B0F0">
                  <a:alpha val="87000"/>
                </a:srgbClr>
              </a:gs>
              <a:gs pos="100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buFont typeface="Arial" panose="020B0604020202020204" pitchFamily="34" charset="0"/>
              <a:buNone/>
            </a:pPr>
            <a:r>
              <a:rPr lang="en-US" sz="2000" b="1" dirty="0">
                <a:effectLst>
                  <a:outerShdw blurRad="38100" dist="38100" dir="2700000" algn="tl">
                    <a:srgbClr val="000000">
                      <a:alpha val="43137"/>
                    </a:srgbClr>
                  </a:outerShdw>
                </a:effectLst>
                <a:latin typeface="Arial" charset="0"/>
                <a:ea typeface="Arial" charset="0"/>
                <a:cs typeface="Arial" charset="0"/>
              </a:rPr>
              <a:t>“The real security challenge is using public cloud services in a secure manner. More education is needed to help organizations overcome the hype associated with security concerns.“</a:t>
            </a:r>
          </a:p>
          <a:p>
            <a:pPr marL="0" lvl="0" indent="0" algn="r">
              <a:buFont typeface="Arial" panose="020B0604020202020204" pitchFamily="34" charset="0"/>
              <a:buNone/>
            </a:pPr>
            <a:r>
              <a:rPr lang="en-US" sz="1100" dirty="0">
                <a:latin typeface="Arial" charset="0"/>
                <a:ea typeface="Arial" charset="0"/>
                <a:cs typeface="Arial" charset="0"/>
              </a:rPr>
              <a:t>Ed Anderson, </a:t>
            </a:r>
            <a:r>
              <a:rPr lang="en-US" sz="1100" i="1" dirty="0">
                <a:latin typeface="Arial" charset="0"/>
                <a:ea typeface="Arial" charset="0"/>
                <a:cs typeface="Arial" charset="0"/>
              </a:rPr>
              <a:t>research vice president at Gartner</a:t>
            </a:r>
          </a:p>
          <a:p>
            <a:pPr marL="0" lvl="0" indent="0" algn="r">
              <a:buFont typeface="Arial" panose="020B0604020202020204" pitchFamily="34" charset="0"/>
              <a:buNone/>
            </a:pPr>
            <a:r>
              <a:rPr lang="en-US" sz="1100" i="1" dirty="0">
                <a:latin typeface="Arial" charset="0"/>
                <a:ea typeface="Arial" charset="0"/>
                <a:cs typeface="Arial" charset="0"/>
              </a:rPr>
              <a:t>September 2016</a:t>
            </a:r>
          </a:p>
        </p:txBody>
      </p:sp>
    </p:spTree>
    <p:extLst>
      <p:ext uri="{BB962C8B-B14F-4D97-AF65-F5344CB8AC3E}">
        <p14:creationId xmlns:p14="http://schemas.microsoft.com/office/powerpoint/2010/main" val="18983388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We scan the entire stack for vulnerabilities and </a:t>
            </a:r>
            <a:r>
              <a:rPr lang="en-US" dirty="0" err="1" smtClean="0"/>
              <a:t>config</a:t>
            </a:r>
            <a:r>
              <a:rPr lang="en-US" dirty="0" smtClean="0"/>
              <a:t> errors</a:t>
            </a:r>
            <a:endParaRPr lang="en-US" dirty="0"/>
          </a:p>
        </p:txBody>
      </p:sp>
      <p:grpSp>
        <p:nvGrpSpPr>
          <p:cNvPr id="51" name="Group 50"/>
          <p:cNvGrpSpPr/>
          <p:nvPr/>
        </p:nvGrpSpPr>
        <p:grpSpPr>
          <a:xfrm>
            <a:off x="1074884" y="1049751"/>
            <a:ext cx="4360570" cy="3217449"/>
            <a:chOff x="2941930" y="1443451"/>
            <a:chExt cx="3757054" cy="2692033"/>
          </a:xfrm>
        </p:grpSpPr>
        <p:grpSp>
          <p:nvGrpSpPr>
            <p:cNvPr id="6" name="Group 5"/>
            <p:cNvGrpSpPr/>
            <p:nvPr/>
          </p:nvGrpSpPr>
          <p:grpSpPr>
            <a:xfrm>
              <a:off x="4211873" y="1468078"/>
              <a:ext cx="2212481" cy="2667406"/>
              <a:chOff x="457200" y="1202964"/>
              <a:chExt cx="2212481" cy="2667406"/>
            </a:xfrm>
          </p:grpSpPr>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t="-3"/>
              <a:stretch/>
            </p:blipFill>
            <p:spPr>
              <a:xfrm>
                <a:off x="457200" y="2266993"/>
                <a:ext cx="774050" cy="384048"/>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5087" y="2392826"/>
                <a:ext cx="267940" cy="256032"/>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87430" y="2431903"/>
                <a:ext cx="493776" cy="246888"/>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90285" y="2415686"/>
                <a:ext cx="228600" cy="228600"/>
              </a:xfrm>
              <a:prstGeom prst="rect">
                <a:avLst/>
              </a:prstGeom>
            </p:spPr>
          </p:pic>
          <p:pic>
            <p:nvPicPr>
              <p:cNvPr id="11" name="Picture 10"/>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92397" y="1244777"/>
                <a:ext cx="487298" cy="146304"/>
              </a:xfrm>
              <a:prstGeom prst="rect">
                <a:avLst/>
              </a:prstGeom>
            </p:spPr>
          </p:pic>
          <p:pic>
            <p:nvPicPr>
              <p:cNvPr id="12" name="Picture 11"/>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79335" y="2862480"/>
                <a:ext cx="487298" cy="146304"/>
              </a:xfrm>
              <a:prstGeom prst="rect">
                <a:avLst/>
              </a:prstGeom>
            </p:spPr>
          </p:pic>
          <p:pic>
            <p:nvPicPr>
              <p:cNvPr id="13" name="Picture 1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201696" y="1247787"/>
                <a:ext cx="269273" cy="137160"/>
              </a:xfrm>
              <a:prstGeom prst="rect">
                <a:avLst/>
              </a:prstGeom>
            </p:spPr>
          </p:pic>
          <p:pic>
            <p:nvPicPr>
              <p:cNvPr id="14" name="Picture 13"/>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2153583" y="2443929"/>
                <a:ext cx="516098" cy="173736"/>
              </a:xfrm>
              <a:prstGeom prst="rect">
                <a:avLst/>
              </a:prstGeom>
            </p:spPr>
          </p:pic>
          <p:pic>
            <p:nvPicPr>
              <p:cNvPr id="15" name="Picture 1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558083" y="1202964"/>
                <a:ext cx="353254" cy="219456"/>
              </a:xfrm>
              <a:prstGeom prst="rect">
                <a:avLst/>
              </a:prstGeom>
            </p:spPr>
          </p:pic>
          <p:pic>
            <p:nvPicPr>
              <p:cNvPr id="16" name="Picture 1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306287" y="2023945"/>
                <a:ext cx="294378" cy="182880"/>
              </a:xfrm>
              <a:prstGeom prst="rect">
                <a:avLst/>
              </a:prstGeom>
            </p:spPr>
          </p:pic>
          <p:pic>
            <p:nvPicPr>
              <p:cNvPr id="17" name="Picture 1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019217" y="1228230"/>
                <a:ext cx="633034" cy="201168"/>
              </a:xfrm>
              <a:prstGeom prst="rect">
                <a:avLst/>
              </a:prstGeom>
            </p:spPr>
          </p:pic>
          <p:pic>
            <p:nvPicPr>
              <p:cNvPr id="18" name="Picture 17"/>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1136721" y="1582969"/>
                <a:ext cx="375185" cy="256032"/>
              </a:xfrm>
              <a:prstGeom prst="rect">
                <a:avLst/>
              </a:prstGeom>
            </p:spPr>
          </p:pic>
          <p:pic>
            <p:nvPicPr>
              <p:cNvPr id="19" name="Picture 18"/>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097979" y="1631467"/>
                <a:ext cx="502686" cy="109728"/>
              </a:xfrm>
              <a:prstGeom prst="rect">
                <a:avLst/>
              </a:prstGeom>
            </p:spPr>
          </p:pic>
          <p:pic>
            <p:nvPicPr>
              <p:cNvPr id="20" name="Picture 19"/>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566307" y="2043409"/>
                <a:ext cx="365760" cy="164592"/>
              </a:xfrm>
              <a:prstGeom prst="rect">
                <a:avLst/>
              </a:prstGeom>
            </p:spPr>
          </p:pic>
          <p:pic>
            <p:nvPicPr>
              <p:cNvPr id="21" name="Picture 20"/>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905518" y="2058978"/>
                <a:ext cx="365760" cy="118872"/>
              </a:xfrm>
              <a:prstGeom prst="rect">
                <a:avLst/>
              </a:prstGeom>
            </p:spPr>
          </p:pic>
          <p:pic>
            <p:nvPicPr>
              <p:cNvPr id="22" name="Picture 21"/>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287510" y="1996416"/>
                <a:ext cx="237744" cy="237744"/>
              </a:xfrm>
              <a:prstGeom prst="rect">
                <a:avLst/>
              </a:prstGeom>
            </p:spPr>
          </p:pic>
          <p:pic>
            <p:nvPicPr>
              <p:cNvPr id="23" name="Picture 22"/>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2030077" y="1999757"/>
                <a:ext cx="231719" cy="237744"/>
              </a:xfrm>
              <a:prstGeom prst="rect">
                <a:avLst/>
              </a:prstGeom>
            </p:spPr>
          </p:pic>
          <p:pic>
            <p:nvPicPr>
              <p:cNvPr id="24" name="Picture 23"/>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1145687" y="2815011"/>
                <a:ext cx="338098" cy="228600"/>
              </a:xfrm>
              <a:prstGeom prst="rect">
                <a:avLst/>
              </a:prstGeom>
            </p:spPr>
          </p:pic>
          <p:pic>
            <p:nvPicPr>
              <p:cNvPr id="25" name="Picture 24"/>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1606355" y="2816645"/>
                <a:ext cx="557786" cy="256032"/>
              </a:xfrm>
              <a:prstGeom prst="rect">
                <a:avLst/>
              </a:prstGeom>
            </p:spPr>
          </p:pic>
          <p:pic>
            <p:nvPicPr>
              <p:cNvPr id="26" name="Picture 25"/>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2248489" y="2773267"/>
                <a:ext cx="395021" cy="274320"/>
              </a:xfrm>
              <a:prstGeom prst="rect">
                <a:avLst/>
              </a:prstGeom>
            </p:spPr>
          </p:pic>
          <p:pic>
            <p:nvPicPr>
              <p:cNvPr id="27" name="Picture 26"/>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641037" y="3200196"/>
                <a:ext cx="242789" cy="256032"/>
              </a:xfrm>
              <a:prstGeom prst="rect">
                <a:avLst/>
              </a:prstGeom>
            </p:spPr>
          </p:pic>
          <p:pic>
            <p:nvPicPr>
              <p:cNvPr id="28" name="Picture 27"/>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1002766" y="3249592"/>
                <a:ext cx="394477" cy="182880"/>
              </a:xfrm>
              <a:prstGeom prst="rect">
                <a:avLst/>
              </a:prstGeom>
            </p:spPr>
          </p:pic>
          <p:pic>
            <p:nvPicPr>
              <p:cNvPr id="29" name="Picture 28"/>
              <p:cNvPicPr>
                <a:picLocks noChangeAspect="1"/>
              </p:cNvPicPr>
              <p:nvPr/>
            </p:nvPicPr>
            <p:blipFill rotWithShape="1">
              <a:blip r:embed="rId23" cstate="screen">
                <a:extLst>
                  <a:ext uri="{28A0092B-C50C-407E-A947-70E740481C1C}">
                    <a14:useLocalDpi xmlns:a14="http://schemas.microsoft.com/office/drawing/2010/main"/>
                  </a:ext>
                </a:extLst>
              </a:blip>
              <a:srcRect l="-1"/>
              <a:stretch/>
            </p:blipFill>
            <p:spPr>
              <a:xfrm>
                <a:off x="1394160" y="3229106"/>
                <a:ext cx="674370" cy="182880"/>
              </a:xfrm>
              <a:prstGeom prst="rect">
                <a:avLst/>
              </a:prstGeom>
            </p:spPr>
          </p:pic>
          <p:pic>
            <p:nvPicPr>
              <p:cNvPr id="30" name="Picture 29"/>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2057792" y="3239994"/>
                <a:ext cx="430243" cy="192024"/>
              </a:xfrm>
              <a:prstGeom prst="rect">
                <a:avLst/>
              </a:prstGeom>
            </p:spPr>
          </p:pic>
          <p:pic>
            <p:nvPicPr>
              <p:cNvPr id="31" name="Picture 30"/>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1361983" y="3641770"/>
                <a:ext cx="482958" cy="228600"/>
              </a:xfrm>
              <a:prstGeom prst="rect">
                <a:avLst/>
              </a:prstGeom>
            </p:spPr>
          </p:pic>
          <p:pic>
            <p:nvPicPr>
              <p:cNvPr id="32" name="Picture 31"/>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592397" y="1585821"/>
                <a:ext cx="411480" cy="228600"/>
              </a:xfrm>
              <a:prstGeom prst="rect">
                <a:avLst/>
              </a:prstGeom>
            </p:spPr>
          </p:pic>
          <p:pic>
            <p:nvPicPr>
              <p:cNvPr id="33" name="Picture 32"/>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1600418" y="1524637"/>
                <a:ext cx="365760" cy="365760"/>
              </a:xfrm>
              <a:prstGeom prst="rect">
                <a:avLst/>
              </a:prstGeom>
            </p:spPr>
          </p:pic>
          <p:pic>
            <p:nvPicPr>
              <p:cNvPr id="34" name="Picture 33"/>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2056168" y="3630384"/>
                <a:ext cx="512064" cy="219456"/>
              </a:xfrm>
              <a:prstGeom prst="rect">
                <a:avLst/>
              </a:prstGeom>
            </p:spPr>
          </p:pic>
          <p:pic>
            <p:nvPicPr>
              <p:cNvPr id="35" name="Picture 34"/>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1549079" y="2051596"/>
                <a:ext cx="440015" cy="128016"/>
              </a:xfrm>
              <a:prstGeom prst="rect">
                <a:avLst/>
              </a:prstGeom>
            </p:spPr>
          </p:pic>
        </p:grpSp>
        <p:sp>
          <p:nvSpPr>
            <p:cNvPr id="37" name="TextBox 36"/>
            <p:cNvSpPr txBox="1"/>
            <p:nvPr/>
          </p:nvSpPr>
          <p:spPr>
            <a:xfrm>
              <a:off x="3167954" y="1443451"/>
              <a:ext cx="841897" cy="253916"/>
            </a:xfrm>
            <a:prstGeom prst="rect">
              <a:avLst/>
            </a:prstGeom>
            <a:noFill/>
          </p:spPr>
          <p:txBody>
            <a:bodyPr wrap="none" rtlCol="0">
              <a:spAutoFit/>
            </a:bodyPr>
            <a:lstStyle/>
            <a:p>
              <a:r>
                <a:rPr lang="en-US" sz="1050" b="1" dirty="0">
                  <a:solidFill>
                    <a:srgbClr val="4C4C4C"/>
                  </a:solidFill>
                  <a:latin typeface="Arial" charset="0"/>
                  <a:ea typeface="Arial" charset="0"/>
                  <a:cs typeface="Arial" charset="0"/>
                </a:rPr>
                <a:t>Web Apps</a:t>
              </a:r>
            </a:p>
          </p:txBody>
        </p:sp>
        <p:sp>
          <p:nvSpPr>
            <p:cNvPr id="38" name="TextBox 37"/>
            <p:cNvSpPr txBox="1"/>
            <p:nvPr/>
          </p:nvSpPr>
          <p:spPr>
            <a:xfrm>
              <a:off x="2941930" y="1841033"/>
              <a:ext cx="1293944" cy="253916"/>
            </a:xfrm>
            <a:prstGeom prst="rect">
              <a:avLst/>
            </a:prstGeom>
            <a:noFill/>
          </p:spPr>
          <p:txBody>
            <a:bodyPr wrap="none" rtlCol="0">
              <a:spAutoFit/>
            </a:bodyPr>
            <a:lstStyle/>
            <a:p>
              <a:r>
                <a:rPr lang="en-US" sz="1050" b="1">
                  <a:solidFill>
                    <a:srgbClr val="4C4C4C"/>
                  </a:solidFill>
                  <a:latin typeface="Arial" charset="0"/>
                  <a:ea typeface="Arial" charset="0"/>
                  <a:cs typeface="Arial" charset="0"/>
                </a:rPr>
                <a:t>Server-side Apps</a:t>
              </a:r>
            </a:p>
          </p:txBody>
        </p:sp>
        <p:sp>
          <p:nvSpPr>
            <p:cNvPr id="39" name="TextBox 38"/>
            <p:cNvSpPr txBox="1"/>
            <p:nvPr/>
          </p:nvSpPr>
          <p:spPr>
            <a:xfrm>
              <a:off x="2949945" y="2238615"/>
              <a:ext cx="1277914" cy="253916"/>
            </a:xfrm>
            <a:prstGeom prst="rect">
              <a:avLst/>
            </a:prstGeom>
            <a:noFill/>
          </p:spPr>
          <p:txBody>
            <a:bodyPr wrap="none" rtlCol="0">
              <a:spAutoFit/>
            </a:bodyPr>
            <a:lstStyle/>
            <a:p>
              <a:r>
                <a:rPr lang="en-US" sz="1050" b="1">
                  <a:solidFill>
                    <a:srgbClr val="4C4C4C"/>
                  </a:solidFill>
                  <a:latin typeface="Arial" charset="0"/>
                  <a:ea typeface="Arial" charset="0"/>
                  <a:cs typeface="Arial" charset="0"/>
                </a:rPr>
                <a:t>App Frameworks</a:t>
              </a:r>
            </a:p>
          </p:txBody>
        </p:sp>
        <p:sp>
          <p:nvSpPr>
            <p:cNvPr id="40" name="TextBox 39"/>
            <p:cNvSpPr txBox="1"/>
            <p:nvPr/>
          </p:nvSpPr>
          <p:spPr>
            <a:xfrm>
              <a:off x="3042919" y="2636197"/>
              <a:ext cx="1091966" cy="253916"/>
            </a:xfrm>
            <a:prstGeom prst="rect">
              <a:avLst/>
            </a:prstGeom>
            <a:noFill/>
          </p:spPr>
          <p:txBody>
            <a:bodyPr wrap="none" rtlCol="0">
              <a:spAutoFit/>
            </a:bodyPr>
            <a:lstStyle/>
            <a:p>
              <a:r>
                <a:rPr lang="en-US" sz="1050" b="1">
                  <a:solidFill>
                    <a:srgbClr val="4C4C4C"/>
                  </a:solidFill>
                  <a:latin typeface="Arial" charset="0"/>
                  <a:ea typeface="Arial" charset="0"/>
                  <a:cs typeface="Arial" charset="0"/>
                </a:rPr>
                <a:t>Dev Platforms</a:t>
              </a:r>
            </a:p>
          </p:txBody>
        </p:sp>
        <p:sp>
          <p:nvSpPr>
            <p:cNvPr id="41" name="TextBox 40"/>
            <p:cNvSpPr txBox="1"/>
            <p:nvPr/>
          </p:nvSpPr>
          <p:spPr>
            <a:xfrm>
              <a:off x="3170358" y="3431361"/>
              <a:ext cx="837089" cy="253916"/>
            </a:xfrm>
            <a:prstGeom prst="rect">
              <a:avLst/>
            </a:prstGeom>
            <a:noFill/>
          </p:spPr>
          <p:txBody>
            <a:bodyPr wrap="none" rtlCol="0">
              <a:spAutoFit/>
            </a:bodyPr>
            <a:lstStyle/>
            <a:p>
              <a:r>
                <a:rPr lang="en-US" sz="1050" b="1">
                  <a:solidFill>
                    <a:srgbClr val="4C4C4C"/>
                  </a:solidFill>
                  <a:latin typeface="Arial" charset="0"/>
                  <a:ea typeface="Arial" charset="0"/>
                  <a:cs typeface="Arial" charset="0"/>
                </a:rPr>
                <a:t>Server OS</a:t>
              </a:r>
            </a:p>
          </p:txBody>
        </p:sp>
        <p:sp>
          <p:nvSpPr>
            <p:cNvPr id="42" name="TextBox 41"/>
            <p:cNvSpPr txBox="1"/>
            <p:nvPr/>
          </p:nvSpPr>
          <p:spPr>
            <a:xfrm>
              <a:off x="3143909" y="3828943"/>
              <a:ext cx="889987" cy="253916"/>
            </a:xfrm>
            <a:prstGeom prst="rect">
              <a:avLst/>
            </a:prstGeom>
            <a:noFill/>
          </p:spPr>
          <p:txBody>
            <a:bodyPr wrap="none" rtlCol="0">
              <a:spAutoFit/>
            </a:bodyPr>
            <a:lstStyle/>
            <a:p>
              <a:r>
                <a:rPr lang="en-US" sz="1050" b="1">
                  <a:solidFill>
                    <a:srgbClr val="4C4C4C"/>
                  </a:solidFill>
                  <a:latin typeface="Arial" charset="0"/>
                  <a:ea typeface="Arial" charset="0"/>
                  <a:cs typeface="Arial" charset="0"/>
                </a:rPr>
                <a:t>Hypervisor</a:t>
              </a:r>
            </a:p>
          </p:txBody>
        </p:sp>
        <p:sp>
          <p:nvSpPr>
            <p:cNvPr id="44" name="TextBox 43"/>
            <p:cNvSpPr txBox="1"/>
            <p:nvPr/>
          </p:nvSpPr>
          <p:spPr>
            <a:xfrm>
              <a:off x="3158336" y="3033779"/>
              <a:ext cx="861133" cy="253916"/>
            </a:xfrm>
            <a:prstGeom prst="rect">
              <a:avLst/>
            </a:prstGeom>
            <a:noFill/>
          </p:spPr>
          <p:txBody>
            <a:bodyPr wrap="none" rtlCol="0">
              <a:spAutoFit/>
            </a:bodyPr>
            <a:lstStyle/>
            <a:p>
              <a:r>
                <a:rPr lang="en-US" sz="1050" b="1">
                  <a:solidFill>
                    <a:srgbClr val="4C4C4C"/>
                  </a:solidFill>
                  <a:latin typeface="Arial" charset="0"/>
                  <a:ea typeface="Arial" charset="0"/>
                  <a:cs typeface="Arial" charset="0"/>
                </a:rPr>
                <a:t>Databases</a:t>
              </a:r>
            </a:p>
          </p:txBody>
        </p:sp>
        <p:cxnSp>
          <p:nvCxnSpPr>
            <p:cNvPr id="45" name="Straight Connector 44"/>
            <p:cNvCxnSpPr/>
            <p:nvPr/>
          </p:nvCxnSpPr>
          <p:spPr>
            <a:xfrm flipH="1">
              <a:off x="2949945" y="1777093"/>
              <a:ext cx="3749039" cy="0"/>
            </a:xfrm>
            <a:prstGeom prst="line">
              <a:avLst/>
            </a:prstGeom>
            <a:ln w="19050" cap="rnd">
              <a:solidFill>
                <a:srgbClr val="D5D6D2"/>
              </a:solidFill>
              <a:roun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2949945" y="2183493"/>
              <a:ext cx="3749039" cy="0"/>
            </a:xfrm>
            <a:prstGeom prst="line">
              <a:avLst/>
            </a:prstGeom>
            <a:ln w="19050" cap="rnd">
              <a:solidFill>
                <a:srgbClr val="D5D6D2"/>
              </a:solidFill>
              <a:roun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2949945" y="2564493"/>
              <a:ext cx="3749039" cy="0"/>
            </a:xfrm>
            <a:prstGeom prst="line">
              <a:avLst/>
            </a:prstGeom>
            <a:ln w="19050" cap="rnd">
              <a:solidFill>
                <a:srgbClr val="D5D6D2"/>
              </a:solidFill>
              <a:roun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2949945" y="2970893"/>
              <a:ext cx="3749039" cy="0"/>
            </a:xfrm>
            <a:prstGeom prst="line">
              <a:avLst/>
            </a:prstGeom>
            <a:ln w="19050" cap="rnd">
              <a:solidFill>
                <a:srgbClr val="D5D6D2"/>
              </a:solidFill>
              <a:roun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2949945" y="3301093"/>
              <a:ext cx="3749039" cy="0"/>
            </a:xfrm>
            <a:prstGeom prst="line">
              <a:avLst/>
            </a:prstGeom>
            <a:ln w="19050" cap="rnd">
              <a:solidFill>
                <a:srgbClr val="D5D6D2"/>
              </a:solidFill>
              <a:roun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2949945" y="3796393"/>
              <a:ext cx="3749039" cy="0"/>
            </a:xfrm>
            <a:prstGeom prst="line">
              <a:avLst/>
            </a:prstGeom>
            <a:ln w="19050" cap="rnd">
              <a:solidFill>
                <a:srgbClr val="D5D6D2"/>
              </a:solidFill>
              <a:round/>
            </a:ln>
          </p:spPr>
          <p:style>
            <a:lnRef idx="1">
              <a:schemeClr val="accent1"/>
            </a:lnRef>
            <a:fillRef idx="0">
              <a:schemeClr val="accent1"/>
            </a:fillRef>
            <a:effectRef idx="0">
              <a:schemeClr val="accent1"/>
            </a:effectRef>
            <a:fontRef idx="minor">
              <a:schemeClr val="tx1"/>
            </a:fontRef>
          </p:style>
        </p:cxnSp>
      </p:grpSp>
      <p:sp>
        <p:nvSpPr>
          <p:cNvPr id="53" name="Triangle 52"/>
          <p:cNvSpPr/>
          <p:nvPr/>
        </p:nvSpPr>
        <p:spPr>
          <a:xfrm rot="5400000">
            <a:off x="4864955" y="2355338"/>
            <a:ext cx="2416175" cy="450098"/>
          </a:xfrm>
          <a:prstGeom prst="triangle">
            <a:avLst/>
          </a:prstGeom>
          <a:solidFill>
            <a:srgbClr val="FF7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54" name="TextBox 53"/>
          <p:cNvSpPr txBox="1"/>
          <p:nvPr/>
        </p:nvSpPr>
        <p:spPr>
          <a:xfrm>
            <a:off x="6463932" y="1490556"/>
            <a:ext cx="2421902" cy="2308324"/>
          </a:xfrm>
          <a:prstGeom prst="rect">
            <a:avLst/>
          </a:prstGeom>
          <a:noFill/>
        </p:spPr>
        <p:txBody>
          <a:bodyPr wrap="square" rtlCol="0">
            <a:spAutoFit/>
          </a:bodyPr>
          <a:lstStyle/>
          <a:p>
            <a:r>
              <a:rPr lang="en-US" sz="2400" dirty="0" smtClean="0">
                <a:solidFill>
                  <a:schemeClr val="tx2"/>
                </a:solidFill>
                <a:latin typeface="Arial" pitchFamily="34" charset="0"/>
                <a:cs typeface="Arial" pitchFamily="34" charset="0"/>
              </a:rPr>
              <a:t>Our coverage is prioritized by applications and workloads running in the cloud</a:t>
            </a:r>
          </a:p>
        </p:txBody>
      </p:sp>
    </p:spTree>
    <p:extLst>
      <p:ext uri="{BB962C8B-B14F-4D97-AF65-F5344CB8AC3E}">
        <p14:creationId xmlns:p14="http://schemas.microsoft.com/office/powerpoint/2010/main" val="14119613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3916654"/>
            <a:ext cx="9144000" cy="677208"/>
          </a:xfrm>
          <a:prstGeom prst="rect">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Rectangle 31"/>
          <p:cNvSpPr/>
          <p:nvPr/>
        </p:nvSpPr>
        <p:spPr>
          <a:xfrm>
            <a:off x="-10557" y="2611097"/>
            <a:ext cx="9144000" cy="677208"/>
          </a:xfrm>
          <a:prstGeom prst="rect">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Rectangle 30"/>
          <p:cNvSpPr/>
          <p:nvPr/>
        </p:nvSpPr>
        <p:spPr>
          <a:xfrm>
            <a:off x="-10557" y="1269328"/>
            <a:ext cx="9144000" cy="677208"/>
          </a:xfrm>
          <a:prstGeom prst="rect">
            <a:avLst/>
          </a:prstGeom>
          <a:solidFill>
            <a:srgbClr val="F2F2F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smtClean="0"/>
              <a:t>Alert Logic is security built for the cloud</a:t>
            </a:r>
            <a:endParaRPr lang="en-US" dirty="0"/>
          </a:p>
        </p:txBody>
      </p:sp>
      <p:sp>
        <p:nvSpPr>
          <p:cNvPr id="3" name="Content Placeholder 2"/>
          <p:cNvSpPr>
            <a:spLocks noGrp="1"/>
          </p:cNvSpPr>
          <p:nvPr>
            <p:ph idx="1"/>
          </p:nvPr>
        </p:nvSpPr>
        <p:spPr>
          <a:xfrm>
            <a:off x="1631092" y="818978"/>
            <a:ext cx="7060103" cy="3676135"/>
          </a:xfrm>
        </p:spPr>
        <p:txBody>
          <a:bodyPr>
            <a:normAutofit/>
          </a:bodyPr>
          <a:lstStyle/>
          <a:p>
            <a:pPr marL="0" indent="0">
              <a:buNone/>
            </a:pPr>
            <a:r>
              <a:rPr lang="en-US" sz="1800" dirty="0">
                <a:solidFill>
                  <a:schemeClr val="tx1">
                    <a:lumMod val="75000"/>
                    <a:lumOff val="25000"/>
                  </a:schemeClr>
                </a:solidFill>
              </a:rPr>
              <a:t>Prevent, detect and stop threats across your </a:t>
            </a:r>
            <a:r>
              <a:rPr lang="en-US" sz="1800" dirty="0">
                <a:solidFill>
                  <a:schemeClr val="accent3">
                    <a:lumMod val="75000"/>
                  </a:schemeClr>
                </a:solidFill>
              </a:rPr>
              <a:t>full app &amp; infra stack </a:t>
            </a:r>
          </a:p>
          <a:p>
            <a:pPr marL="0" lvl="0" indent="0">
              <a:buNone/>
            </a:pPr>
            <a:endParaRPr lang="en-US" sz="1800" dirty="0">
              <a:solidFill>
                <a:schemeClr val="tx1">
                  <a:lumMod val="75000"/>
                  <a:lumOff val="25000"/>
                </a:schemeClr>
              </a:solidFill>
            </a:endParaRPr>
          </a:p>
          <a:p>
            <a:pPr marL="0" lvl="0" indent="0">
              <a:buNone/>
            </a:pPr>
            <a:r>
              <a:rPr lang="en-US" sz="1800" dirty="0">
                <a:solidFill>
                  <a:schemeClr val="tx1">
                    <a:lumMod val="75000"/>
                    <a:lumOff val="25000"/>
                  </a:schemeClr>
                </a:solidFill>
              </a:rPr>
              <a:t>Add </a:t>
            </a:r>
            <a:r>
              <a:rPr lang="en-US" sz="1800" dirty="0">
                <a:solidFill>
                  <a:schemeClr val="accent3">
                    <a:lumMod val="75000"/>
                  </a:schemeClr>
                </a:solidFill>
              </a:rPr>
              <a:t>expert</a:t>
            </a:r>
            <a:r>
              <a:rPr lang="en-US" sz="1800" kern="1200" dirty="0">
                <a:solidFill>
                  <a:schemeClr val="tx1">
                    <a:lumMod val="75000"/>
                    <a:lumOff val="25000"/>
                  </a:schemeClr>
                </a:solidFill>
                <a:effectLst/>
              </a:rPr>
              <a:t> protection without adding staff or building SOC</a:t>
            </a:r>
          </a:p>
          <a:p>
            <a:pPr marL="0" lvl="0" indent="0">
              <a:buNone/>
              <a:defRPr/>
            </a:pPr>
            <a:endParaRPr lang="en-US" sz="1800" dirty="0"/>
          </a:p>
          <a:p>
            <a:pPr marL="0" lvl="0" indent="0">
              <a:buNone/>
              <a:defRPr/>
            </a:pPr>
            <a:r>
              <a:rPr lang="en-US" sz="1800" dirty="0"/>
              <a:t>Eliminate chokepoints in app production with security </a:t>
            </a:r>
            <a:r>
              <a:rPr lang="en-US" sz="1800" dirty="0">
                <a:solidFill>
                  <a:schemeClr val="accent3">
                    <a:lumMod val="75000"/>
                  </a:schemeClr>
                </a:solidFill>
              </a:rPr>
              <a:t>built for cloud</a:t>
            </a:r>
          </a:p>
          <a:p>
            <a:pPr marL="0" lvl="0" indent="0">
              <a:buNone/>
              <a:defRPr/>
            </a:pPr>
            <a:endParaRPr lang="en-US" sz="1800" kern="1200" dirty="0">
              <a:solidFill>
                <a:schemeClr val="tx1">
                  <a:lumMod val="75000"/>
                  <a:lumOff val="25000"/>
                </a:schemeClr>
              </a:solidFill>
              <a:effectLst/>
            </a:endParaRPr>
          </a:p>
          <a:p>
            <a:pPr marL="0" lvl="0" indent="0">
              <a:buNone/>
              <a:defRPr/>
            </a:pPr>
            <a:r>
              <a:rPr lang="en-US" sz="1800" kern="1200" dirty="0">
                <a:solidFill>
                  <a:schemeClr val="tx1">
                    <a:lumMod val="75000"/>
                    <a:lumOff val="25000"/>
                  </a:schemeClr>
                </a:solidFill>
                <a:effectLst/>
              </a:rPr>
              <a:t>Expand capabilities quickly with</a:t>
            </a:r>
            <a:r>
              <a:rPr lang="en-US" sz="1800" kern="1200" dirty="0">
                <a:solidFill>
                  <a:schemeClr val="accent3">
                    <a:lumMod val="75000"/>
                  </a:schemeClr>
                </a:solidFill>
                <a:effectLst/>
              </a:rPr>
              <a:t> modular </a:t>
            </a:r>
            <a:r>
              <a:rPr lang="en-US" sz="1800" kern="1200" dirty="0">
                <a:solidFill>
                  <a:schemeClr val="tx1">
                    <a:lumMod val="75000"/>
                    <a:lumOff val="25000"/>
                  </a:schemeClr>
                </a:solidFill>
                <a:effectLst/>
              </a:rPr>
              <a:t>services</a:t>
            </a:r>
          </a:p>
          <a:p>
            <a:pPr marL="0" lvl="0" indent="0" algn="l" defTabSz="685800" rtl="0" eaLnBrk="0" fontAlgn="base" hangingPunct="0">
              <a:lnSpc>
                <a:spcPct val="90000"/>
              </a:lnSpc>
              <a:spcBef>
                <a:spcPct val="30000"/>
              </a:spcBef>
              <a:spcAft>
                <a:spcPct val="0"/>
              </a:spcAft>
              <a:buNone/>
            </a:pPr>
            <a:endParaRPr lang="en-US" sz="1800" kern="1200" dirty="0">
              <a:solidFill>
                <a:schemeClr val="tx1">
                  <a:lumMod val="75000"/>
                  <a:lumOff val="25000"/>
                </a:schemeClr>
              </a:solidFill>
              <a:effectLst/>
            </a:endParaRPr>
          </a:p>
          <a:p>
            <a:pPr marL="0" lvl="0" indent="0" algn="l" defTabSz="685800" rtl="0" eaLnBrk="0" fontAlgn="base" hangingPunct="0">
              <a:lnSpc>
                <a:spcPct val="90000"/>
              </a:lnSpc>
              <a:spcBef>
                <a:spcPct val="30000"/>
              </a:spcBef>
              <a:spcAft>
                <a:spcPct val="0"/>
              </a:spcAft>
              <a:buNone/>
            </a:pPr>
            <a:r>
              <a:rPr lang="en-US" sz="1800" kern="1200" dirty="0">
                <a:solidFill>
                  <a:schemeClr val="tx1">
                    <a:lumMod val="75000"/>
                    <a:lumOff val="25000"/>
                  </a:schemeClr>
                </a:solidFill>
                <a:effectLst/>
              </a:rPr>
              <a:t>Focus on </a:t>
            </a:r>
            <a:r>
              <a:rPr lang="en-US" sz="1800" kern="1200" dirty="0">
                <a:solidFill>
                  <a:schemeClr val="accent3">
                    <a:lumMod val="75000"/>
                  </a:schemeClr>
                </a:solidFill>
                <a:effectLst/>
              </a:rPr>
              <a:t>actionable </a:t>
            </a:r>
            <a:r>
              <a:rPr lang="en-US" sz="1800" kern="1200" dirty="0">
                <a:solidFill>
                  <a:schemeClr val="tx1">
                    <a:lumMod val="75000"/>
                    <a:lumOff val="25000"/>
                  </a:schemeClr>
                </a:solidFill>
                <a:effectLst/>
              </a:rPr>
              <a:t>detail with expert verification and prioritization</a:t>
            </a:r>
          </a:p>
          <a:p>
            <a:pPr marL="0" lvl="0" indent="0">
              <a:buNone/>
            </a:pPr>
            <a:endParaRPr lang="en-US" sz="1800" dirty="0">
              <a:solidFill>
                <a:schemeClr val="accent3"/>
              </a:solidFill>
            </a:endParaRPr>
          </a:p>
          <a:p>
            <a:pPr marL="0" lvl="0" indent="0">
              <a:buNone/>
            </a:pPr>
            <a:r>
              <a:rPr lang="en-US" sz="1800" dirty="0">
                <a:solidFill>
                  <a:schemeClr val="accent3">
                    <a:lumMod val="75000"/>
                  </a:schemeClr>
                </a:solidFill>
              </a:rPr>
              <a:t>Affordable </a:t>
            </a:r>
            <a:r>
              <a:rPr lang="en-US" sz="1800" dirty="0">
                <a:solidFill>
                  <a:schemeClr val="tx1">
                    <a:lumMod val="75000"/>
                    <a:lumOff val="25000"/>
                  </a:schemeClr>
                </a:solidFill>
              </a:rPr>
              <a:t>advanced protection from 13 cents / hour / host</a:t>
            </a:r>
            <a:endParaRPr lang="en-US" sz="1800" kern="1200" dirty="0">
              <a:solidFill>
                <a:schemeClr val="tx1">
                  <a:lumMod val="75000"/>
                  <a:lumOff val="25000"/>
                </a:schemeClr>
              </a:solidFill>
              <a:effectLst/>
            </a:endParaRPr>
          </a:p>
        </p:txBody>
      </p:sp>
      <p:pic>
        <p:nvPicPr>
          <p:cNvPr id="5" name="Picture 4"/>
          <p:cNvPicPr/>
          <p:nvPr/>
        </p:nvPicPr>
        <p:blipFill rotWithShape="1">
          <a:blip r:embed="rId3" cstate="screen">
            <a:extLst>
              <a:ext uri="{28A0092B-C50C-407E-A947-70E740481C1C}">
                <a14:useLocalDpi xmlns:a14="http://schemas.microsoft.com/office/drawing/2010/main"/>
              </a:ext>
            </a:extLst>
          </a:blip>
          <a:srcRect/>
          <a:stretch/>
        </p:blipFill>
        <p:spPr bwMode="auto">
          <a:xfrm>
            <a:off x="534387" y="1299931"/>
            <a:ext cx="686519" cy="573422"/>
          </a:xfrm>
          <a:prstGeom prst="rect">
            <a:avLst/>
          </a:prstGeom>
          <a:ln>
            <a:noFill/>
          </a:ln>
          <a:extLst>
            <a:ext uri="{53640926-AAD7-44D8-BBD7-CCE9431645EC}">
              <a14:shadowObscured xmlns:a14="http://schemas.microsoft.com/office/drawing/2010/main"/>
            </a:ext>
          </a:extLst>
        </p:spPr>
      </p:pic>
      <p:grpSp>
        <p:nvGrpSpPr>
          <p:cNvPr id="25" name="Group 24"/>
          <p:cNvGrpSpPr/>
          <p:nvPr/>
        </p:nvGrpSpPr>
        <p:grpSpPr>
          <a:xfrm>
            <a:off x="543227" y="2032581"/>
            <a:ext cx="684216" cy="455500"/>
            <a:chOff x="543227" y="2177429"/>
            <a:chExt cx="684216" cy="455500"/>
          </a:xfrm>
        </p:grpSpPr>
        <p:pic>
          <p:nvPicPr>
            <p:cNvPr id="22" name="Picture 2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43227" y="2177429"/>
              <a:ext cx="684216" cy="455500"/>
            </a:xfrm>
            <a:prstGeom prst="rect">
              <a:avLst/>
            </a:prstGeom>
          </p:spPr>
        </p:pic>
        <p:pic>
          <p:nvPicPr>
            <p:cNvPr id="7" name="Picture 6"/>
            <p:cNvPicPr/>
            <p:nvPr/>
          </p:nvPicPr>
          <p:blipFill rotWithShape="1">
            <a:blip r:embed="rId5" cstate="screen">
              <a:extLst>
                <a:ext uri="{28A0092B-C50C-407E-A947-70E740481C1C}">
                  <a14:useLocalDpi xmlns:a14="http://schemas.microsoft.com/office/drawing/2010/main"/>
                </a:ext>
              </a:extLst>
            </a:blip>
            <a:srcRect/>
            <a:stretch/>
          </p:blipFill>
          <p:spPr bwMode="auto">
            <a:xfrm>
              <a:off x="643564" y="2232506"/>
              <a:ext cx="461588" cy="386775"/>
            </a:xfrm>
            <a:prstGeom prst="rect">
              <a:avLst/>
            </a:prstGeom>
            <a:ln>
              <a:noFill/>
            </a:ln>
            <a:extLst>
              <a:ext uri="{53640926-AAD7-44D8-BBD7-CCE9431645EC}">
                <a14:shadowObscured xmlns:a14="http://schemas.microsoft.com/office/drawing/2010/main"/>
              </a:ext>
            </a:extLst>
          </p:spPr>
        </p:pic>
      </p:grpSp>
      <p:grpSp>
        <p:nvGrpSpPr>
          <p:cNvPr id="26" name="Group 25"/>
          <p:cNvGrpSpPr/>
          <p:nvPr/>
        </p:nvGrpSpPr>
        <p:grpSpPr>
          <a:xfrm>
            <a:off x="608554" y="681539"/>
            <a:ext cx="556289" cy="531898"/>
            <a:chOff x="527077" y="826387"/>
            <a:chExt cx="556289" cy="531898"/>
          </a:xfrm>
        </p:grpSpPr>
        <p:pic>
          <p:nvPicPr>
            <p:cNvPr id="19" name="Picture 18"/>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27077" y="826387"/>
              <a:ext cx="556289" cy="531898"/>
            </a:xfrm>
            <a:prstGeom prst="rect">
              <a:avLst/>
            </a:prstGeom>
          </p:spPr>
        </p:pic>
        <p:pic>
          <p:nvPicPr>
            <p:cNvPr id="21" name="Picture 20"/>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21958" y="904164"/>
              <a:ext cx="156888" cy="195583"/>
            </a:xfrm>
            <a:prstGeom prst="rect">
              <a:avLst/>
            </a:prstGeom>
          </p:spPr>
        </p:pic>
      </p:grpSp>
      <p:pic>
        <p:nvPicPr>
          <p:cNvPr id="23" name="Picture 22"/>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80101" y="2647309"/>
            <a:ext cx="548241" cy="548241"/>
          </a:xfrm>
          <a:prstGeom prst="rect">
            <a:avLst/>
          </a:prstGeom>
        </p:spPr>
      </p:pic>
      <p:pic>
        <p:nvPicPr>
          <p:cNvPr id="24" name="Picture 23"/>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575272" y="3345725"/>
            <a:ext cx="551458" cy="515710"/>
          </a:xfrm>
          <a:prstGeom prst="rect">
            <a:avLst/>
          </a:prstGeom>
        </p:spPr>
      </p:pic>
      <p:pic>
        <p:nvPicPr>
          <p:cNvPr id="27" name="Picture 26"/>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630961" y="4003885"/>
            <a:ext cx="495769" cy="491228"/>
          </a:xfrm>
          <a:prstGeom prst="rect">
            <a:avLst/>
          </a:prstGeom>
        </p:spPr>
      </p:pic>
    </p:spTree>
    <p:extLst>
      <p:ext uri="{BB962C8B-B14F-4D97-AF65-F5344CB8AC3E}">
        <p14:creationId xmlns:p14="http://schemas.microsoft.com/office/powerpoint/2010/main" val="513250269"/>
      </p:ext>
    </p:extLst>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Oval 89"/>
          <p:cNvSpPr/>
          <p:nvPr/>
        </p:nvSpPr>
        <p:spPr>
          <a:xfrm>
            <a:off x="7471042" y="673624"/>
            <a:ext cx="787304" cy="787304"/>
          </a:xfrm>
          <a:prstGeom prst="ellipse">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p:txBody>
      </p:sp>
      <p:sp>
        <p:nvSpPr>
          <p:cNvPr id="92" name="Oval 91"/>
          <p:cNvSpPr/>
          <p:nvPr/>
        </p:nvSpPr>
        <p:spPr>
          <a:xfrm>
            <a:off x="7531981" y="3577040"/>
            <a:ext cx="787304" cy="787304"/>
          </a:xfrm>
          <a:prstGeom prst="ellipse">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p:txBody>
      </p:sp>
      <p:sp>
        <p:nvSpPr>
          <p:cNvPr id="75" name="Oval 74"/>
          <p:cNvSpPr/>
          <p:nvPr/>
        </p:nvSpPr>
        <p:spPr>
          <a:xfrm>
            <a:off x="6348899" y="890750"/>
            <a:ext cx="787304" cy="787304"/>
          </a:xfrm>
          <a:prstGeom prst="ellipse">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p:txBody>
      </p:sp>
      <p:sp>
        <p:nvSpPr>
          <p:cNvPr id="19" name="Rounded Rectangle 18"/>
          <p:cNvSpPr/>
          <p:nvPr/>
        </p:nvSpPr>
        <p:spPr>
          <a:xfrm>
            <a:off x="3670474" y="752956"/>
            <a:ext cx="1324152" cy="368231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p:txBody>
      </p:sp>
      <p:sp>
        <p:nvSpPr>
          <p:cNvPr id="72" name="Oval 71"/>
          <p:cNvSpPr/>
          <p:nvPr/>
        </p:nvSpPr>
        <p:spPr>
          <a:xfrm>
            <a:off x="3626647" y="1900607"/>
            <a:ext cx="1402062" cy="1402062"/>
          </a:xfrm>
          <a:prstGeom prst="ellipse">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p:txBody>
      </p:sp>
      <p:cxnSp>
        <p:nvCxnSpPr>
          <p:cNvPr id="70" name="Straight Arrow Connector 69"/>
          <p:cNvCxnSpPr/>
          <p:nvPr/>
        </p:nvCxnSpPr>
        <p:spPr>
          <a:xfrm>
            <a:off x="1821145" y="1228837"/>
            <a:ext cx="1718537" cy="20777"/>
          </a:xfrm>
          <a:prstGeom prst="straightConnector1">
            <a:avLst/>
          </a:prstGeom>
          <a:ln w="38100">
            <a:solidFill>
              <a:schemeClr val="tx1">
                <a:lumMod val="65000"/>
                <a:lumOff val="35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71" name="Oval 70"/>
          <p:cNvSpPr/>
          <p:nvPr/>
        </p:nvSpPr>
        <p:spPr>
          <a:xfrm>
            <a:off x="2687336" y="1056810"/>
            <a:ext cx="348102" cy="348102"/>
          </a:xfrm>
          <a:prstGeom prst="ellipse">
            <a:avLst/>
          </a:prstGeom>
          <a:solidFill>
            <a:schemeClr val="bg1"/>
          </a:solidFill>
          <a:ln w="28575">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p:txBody>
      </p:sp>
      <p:pic>
        <p:nvPicPr>
          <p:cNvPr id="54" name="Picture 14" descr="Cloud_Lock.pdf"/>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3596276" y="1873900"/>
            <a:ext cx="1474889" cy="1470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smtClean="0"/>
              <a:t>Incident identification and notification</a:t>
            </a:r>
            <a:endParaRPr lang="en-US" dirty="0"/>
          </a:p>
        </p:txBody>
      </p:sp>
      <p:sp>
        <p:nvSpPr>
          <p:cNvPr id="26" name="TextBox 25"/>
          <p:cNvSpPr txBox="1"/>
          <p:nvPr/>
        </p:nvSpPr>
        <p:spPr>
          <a:xfrm>
            <a:off x="3803503" y="3338434"/>
            <a:ext cx="1095173" cy="415498"/>
          </a:xfrm>
          <a:prstGeom prst="rect">
            <a:avLst/>
          </a:prstGeom>
          <a:noFill/>
        </p:spPr>
        <p:txBody>
          <a:bodyPr wrap="none" rtlCol="0">
            <a:spAutoFit/>
          </a:bodyPr>
          <a:lstStyle/>
          <a:p>
            <a:pPr algn="ctr"/>
            <a:r>
              <a:rPr lang="en-US" sz="1050" b="1" dirty="0">
                <a:solidFill>
                  <a:schemeClr val="tx2"/>
                </a:solidFill>
                <a:latin typeface="Arial" pitchFamily="34" charset="0"/>
                <a:cs typeface="Arial" pitchFamily="34" charset="0"/>
              </a:rPr>
              <a:t>ALERT LOGIC</a:t>
            </a:r>
          </a:p>
          <a:p>
            <a:pPr algn="ctr"/>
            <a:r>
              <a:rPr lang="en-US" sz="1050" b="1" dirty="0">
                <a:solidFill>
                  <a:schemeClr val="tx2"/>
                </a:solidFill>
                <a:latin typeface="Arial" pitchFamily="34" charset="0"/>
                <a:cs typeface="Arial" pitchFamily="34" charset="0"/>
              </a:rPr>
              <a:t>CLOUD</a:t>
            </a:r>
          </a:p>
        </p:txBody>
      </p:sp>
      <p:cxnSp>
        <p:nvCxnSpPr>
          <p:cNvPr id="4" name="Straight Arrow Connector 3"/>
          <p:cNvCxnSpPr/>
          <p:nvPr/>
        </p:nvCxnSpPr>
        <p:spPr>
          <a:xfrm>
            <a:off x="7907089" y="1958657"/>
            <a:ext cx="11672" cy="1131201"/>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262170" y="2360211"/>
            <a:ext cx="1497526" cy="276999"/>
          </a:xfrm>
          <a:prstGeom prst="rect">
            <a:avLst/>
          </a:prstGeom>
          <a:solidFill>
            <a:schemeClr val="bg1"/>
          </a:solidFill>
        </p:spPr>
        <p:txBody>
          <a:bodyPr wrap="none" rtlCol="0">
            <a:spAutoFit/>
          </a:bodyPr>
          <a:lstStyle/>
          <a:p>
            <a:r>
              <a:rPr lang="en-US" sz="1200" dirty="0">
                <a:solidFill>
                  <a:schemeClr val="tx2"/>
                </a:solidFill>
                <a:latin typeface="Arial" pitchFamily="34" charset="0"/>
                <a:cs typeface="Arial" pitchFamily="34" charset="0"/>
              </a:rPr>
              <a:t>Incident notification</a:t>
            </a:r>
          </a:p>
        </p:txBody>
      </p:sp>
      <p:pic>
        <p:nvPicPr>
          <p:cNvPr id="55" name="Picture 15" descr="Support.pdf"/>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7420770" y="638245"/>
            <a:ext cx="869078" cy="86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2" descr="App_Write.pdf"/>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6334688" y="841610"/>
            <a:ext cx="865152" cy="867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59"/>
          <p:cNvSpPr txBox="1"/>
          <p:nvPr/>
        </p:nvSpPr>
        <p:spPr>
          <a:xfrm>
            <a:off x="7463583" y="1502585"/>
            <a:ext cx="923651" cy="415498"/>
          </a:xfrm>
          <a:prstGeom prst="rect">
            <a:avLst/>
          </a:prstGeom>
          <a:noFill/>
        </p:spPr>
        <p:txBody>
          <a:bodyPr wrap="none" rtlCol="0">
            <a:spAutoFit/>
          </a:bodyPr>
          <a:lstStyle/>
          <a:p>
            <a:pPr algn="ctr"/>
            <a:r>
              <a:rPr lang="en-US" sz="1050" b="1" dirty="0">
                <a:solidFill>
                  <a:srgbClr val="FF9300"/>
                </a:solidFill>
                <a:latin typeface="Arial" pitchFamily="34" charset="0"/>
                <a:cs typeface="Arial" pitchFamily="34" charset="0"/>
              </a:rPr>
              <a:t>Alert Logic </a:t>
            </a:r>
          </a:p>
          <a:p>
            <a:pPr algn="ctr"/>
            <a:r>
              <a:rPr lang="en-US" sz="1050" b="1" dirty="0">
                <a:solidFill>
                  <a:schemeClr val="tx2"/>
                </a:solidFill>
                <a:latin typeface="Arial" pitchFamily="34" charset="0"/>
                <a:cs typeface="Arial" pitchFamily="34" charset="0"/>
              </a:rPr>
              <a:t>SOC</a:t>
            </a:r>
          </a:p>
        </p:txBody>
      </p:sp>
      <p:sp>
        <p:nvSpPr>
          <p:cNvPr id="61" name="TextBox 60"/>
          <p:cNvSpPr txBox="1"/>
          <p:nvPr/>
        </p:nvSpPr>
        <p:spPr>
          <a:xfrm>
            <a:off x="7234077" y="3137241"/>
            <a:ext cx="1398140" cy="415498"/>
          </a:xfrm>
          <a:prstGeom prst="rect">
            <a:avLst/>
          </a:prstGeom>
          <a:noFill/>
        </p:spPr>
        <p:txBody>
          <a:bodyPr wrap="none" rtlCol="0">
            <a:spAutoFit/>
          </a:bodyPr>
          <a:lstStyle/>
          <a:p>
            <a:pPr algn="ctr"/>
            <a:r>
              <a:rPr lang="en-US" sz="1050" b="1" dirty="0" smtClean="0">
                <a:solidFill>
                  <a:srgbClr val="92D050"/>
                </a:solidFill>
                <a:latin typeface="Arial" pitchFamily="34" charset="0"/>
                <a:cs typeface="Arial" pitchFamily="34" charset="0"/>
              </a:rPr>
              <a:t>Customer / Partner</a:t>
            </a:r>
            <a:endParaRPr lang="en-US" sz="1050" b="1" dirty="0">
              <a:solidFill>
                <a:srgbClr val="92D050"/>
              </a:solidFill>
              <a:latin typeface="Arial" pitchFamily="34" charset="0"/>
              <a:cs typeface="Arial" pitchFamily="34" charset="0"/>
            </a:endParaRPr>
          </a:p>
          <a:p>
            <a:pPr algn="ctr"/>
            <a:r>
              <a:rPr lang="en-US" sz="1050" b="1" dirty="0" err="1">
                <a:solidFill>
                  <a:schemeClr val="tx2"/>
                </a:solidFill>
                <a:latin typeface="Arial" pitchFamily="34" charset="0"/>
                <a:cs typeface="Arial" pitchFamily="34" charset="0"/>
              </a:rPr>
              <a:t>SecOps</a:t>
            </a:r>
            <a:r>
              <a:rPr lang="en-US" sz="1050" b="1" dirty="0">
                <a:solidFill>
                  <a:schemeClr val="tx2"/>
                </a:solidFill>
                <a:latin typeface="Arial" pitchFamily="34" charset="0"/>
                <a:cs typeface="Arial" pitchFamily="34" charset="0"/>
              </a:rPr>
              <a:t> Team</a:t>
            </a:r>
          </a:p>
        </p:txBody>
      </p:sp>
      <p:pic>
        <p:nvPicPr>
          <p:cNvPr id="62" name="Picture 13" descr="People.pdf"/>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7426946" y="3455316"/>
            <a:ext cx="996924" cy="996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8" descr="AppAttack.pdf"/>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711735" y="1086183"/>
            <a:ext cx="306894" cy="306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65"/>
          <p:cNvSpPr txBox="1"/>
          <p:nvPr/>
        </p:nvSpPr>
        <p:spPr>
          <a:xfrm>
            <a:off x="2591036" y="1404912"/>
            <a:ext cx="604653" cy="213585"/>
          </a:xfrm>
          <a:prstGeom prst="rect">
            <a:avLst/>
          </a:prstGeom>
          <a:noFill/>
        </p:spPr>
        <p:txBody>
          <a:bodyPr wrap="none" rtlCol="0">
            <a:spAutoFit/>
          </a:bodyPr>
          <a:lstStyle/>
          <a:p>
            <a:r>
              <a:rPr lang="en-US" sz="788" b="1" dirty="0">
                <a:solidFill>
                  <a:schemeClr val="tx2"/>
                </a:solidFill>
                <a:latin typeface="Arial" pitchFamily="34" charset="0"/>
                <a:cs typeface="Arial" pitchFamily="34" charset="0"/>
              </a:rPr>
              <a:t>ATTACK</a:t>
            </a:r>
          </a:p>
        </p:txBody>
      </p:sp>
      <p:sp>
        <p:nvSpPr>
          <p:cNvPr id="48" name="TextBox 47"/>
          <p:cNvSpPr txBox="1"/>
          <p:nvPr/>
        </p:nvSpPr>
        <p:spPr>
          <a:xfrm>
            <a:off x="6387766" y="1697912"/>
            <a:ext cx="755335" cy="230832"/>
          </a:xfrm>
          <a:prstGeom prst="rect">
            <a:avLst/>
          </a:prstGeom>
          <a:noFill/>
        </p:spPr>
        <p:txBody>
          <a:bodyPr wrap="none" rtlCol="0">
            <a:spAutoFit/>
          </a:bodyPr>
          <a:lstStyle/>
          <a:p>
            <a:r>
              <a:rPr lang="en-US" sz="900" b="1" dirty="0">
                <a:solidFill>
                  <a:schemeClr val="tx2"/>
                </a:solidFill>
                <a:latin typeface="Arial" pitchFamily="34" charset="0"/>
                <a:cs typeface="Arial" pitchFamily="34" charset="0"/>
              </a:rPr>
              <a:t>CONSOLE</a:t>
            </a:r>
          </a:p>
        </p:txBody>
      </p:sp>
      <p:grpSp>
        <p:nvGrpSpPr>
          <p:cNvPr id="5" name="Group 4"/>
          <p:cNvGrpSpPr/>
          <p:nvPr/>
        </p:nvGrpSpPr>
        <p:grpSpPr>
          <a:xfrm>
            <a:off x="692164" y="865849"/>
            <a:ext cx="993373" cy="3466438"/>
            <a:chOff x="1410722" y="987878"/>
            <a:chExt cx="1507258" cy="5259674"/>
          </a:xfrm>
        </p:grpSpPr>
        <p:sp>
          <p:nvSpPr>
            <p:cNvPr id="3" name="Oval 2"/>
            <p:cNvSpPr/>
            <p:nvPr/>
          </p:nvSpPr>
          <p:spPr>
            <a:xfrm>
              <a:off x="1446155" y="4641695"/>
              <a:ext cx="1194588" cy="1194588"/>
            </a:xfrm>
            <a:prstGeom prst="ellipse">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p:txBody>
        </p:sp>
        <p:pic>
          <p:nvPicPr>
            <p:cNvPr id="47" name="Picture 2"/>
            <p:cNvPicPr>
              <a:picLocks noChangeAspect="1"/>
            </p:cNvPicPr>
            <p:nvPr/>
          </p:nvPicPr>
          <p:blipFill>
            <a:blip r:embed="rId8">
              <a:extLst>
                <a:ext uri="{28A0092B-C50C-407E-A947-70E740481C1C}">
                  <a14:useLocalDpi xmlns:a14="http://schemas.microsoft.com/office/drawing/2010/main"/>
                </a:ext>
              </a:extLst>
            </a:blip>
            <a:srcRect/>
            <a:stretch>
              <a:fillRect/>
            </a:stretch>
          </p:blipFill>
          <p:spPr bwMode="auto">
            <a:xfrm>
              <a:off x="1484763" y="4641695"/>
              <a:ext cx="1107102" cy="1110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p:cNvSpPr txBox="1"/>
            <p:nvPr/>
          </p:nvSpPr>
          <p:spPr>
            <a:xfrm>
              <a:off x="1658178" y="4081720"/>
              <a:ext cx="933403" cy="490343"/>
            </a:xfrm>
            <a:prstGeom prst="rect">
              <a:avLst/>
            </a:prstGeom>
            <a:noFill/>
          </p:spPr>
          <p:txBody>
            <a:bodyPr wrap="none" rtlCol="0">
              <a:spAutoFit/>
            </a:bodyPr>
            <a:lstStyle/>
            <a:p>
              <a:r>
                <a:rPr lang="en-US" sz="1500" dirty="0">
                  <a:solidFill>
                    <a:schemeClr val="tx2"/>
                  </a:solidFill>
                  <a:latin typeface="Arial" pitchFamily="34" charset="0"/>
                  <a:cs typeface="Arial" pitchFamily="34" charset="0"/>
                </a:rPr>
                <a:t>AWS</a:t>
              </a:r>
              <a:endParaRPr lang="en-US" sz="2700" dirty="0">
                <a:solidFill>
                  <a:schemeClr val="tx2"/>
                </a:solidFill>
                <a:latin typeface="Arial" pitchFamily="34" charset="0"/>
                <a:cs typeface="Arial" pitchFamily="34" charset="0"/>
              </a:endParaRPr>
            </a:p>
          </p:txBody>
        </p:sp>
        <p:sp>
          <p:nvSpPr>
            <p:cNvPr id="18" name="TextBox 17"/>
            <p:cNvSpPr txBox="1"/>
            <p:nvPr/>
          </p:nvSpPr>
          <p:spPr>
            <a:xfrm>
              <a:off x="1610954" y="2195592"/>
              <a:ext cx="1043925" cy="490343"/>
            </a:xfrm>
            <a:prstGeom prst="rect">
              <a:avLst/>
            </a:prstGeom>
            <a:noFill/>
          </p:spPr>
          <p:txBody>
            <a:bodyPr wrap="none" rtlCol="0">
              <a:spAutoFit/>
            </a:bodyPr>
            <a:lstStyle/>
            <a:p>
              <a:r>
                <a:rPr lang="en-US" sz="1500" dirty="0">
                  <a:solidFill>
                    <a:schemeClr val="tx2"/>
                  </a:solidFill>
                  <a:latin typeface="Arial" pitchFamily="34" charset="0"/>
                  <a:cs typeface="Arial" pitchFamily="34" charset="0"/>
                </a:rPr>
                <a:t>Azure</a:t>
              </a:r>
            </a:p>
          </p:txBody>
        </p:sp>
        <p:pic>
          <p:nvPicPr>
            <p:cNvPr id="51" name="Picture 2" descr="AL_Appliance.pdf"/>
            <p:cNvPicPr>
              <a:picLocks noChangeAspect="1"/>
            </p:cNvPicPr>
            <p:nvPr/>
          </p:nvPicPr>
          <p:blipFill>
            <a:blip r:embed="rId9">
              <a:extLst>
                <a:ext uri="{28A0092B-C50C-407E-A947-70E740481C1C}">
                  <a14:useLocalDpi xmlns:a14="http://schemas.microsoft.com/office/drawing/2010/main"/>
                </a:ext>
              </a:extLst>
            </a:blip>
            <a:srcRect/>
            <a:stretch>
              <a:fillRect/>
            </a:stretch>
          </p:blipFill>
          <p:spPr bwMode="auto">
            <a:xfrm>
              <a:off x="1756907" y="1554593"/>
              <a:ext cx="57308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 descr="AL_Appliance.pdf"/>
            <p:cNvPicPr>
              <a:picLocks noChangeAspect="1"/>
            </p:cNvPicPr>
            <p:nvPr/>
          </p:nvPicPr>
          <p:blipFill>
            <a:blip r:embed="rId9">
              <a:extLst>
                <a:ext uri="{28A0092B-C50C-407E-A947-70E740481C1C}">
                  <a14:useLocalDpi xmlns:a14="http://schemas.microsoft.com/office/drawing/2010/main"/>
                </a:ext>
              </a:extLst>
            </a:blip>
            <a:srcRect/>
            <a:stretch>
              <a:fillRect/>
            </a:stretch>
          </p:blipFill>
          <p:spPr bwMode="auto">
            <a:xfrm>
              <a:off x="1756906" y="3404199"/>
              <a:ext cx="57308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37"/>
            <p:cNvSpPr txBox="1"/>
            <p:nvPr/>
          </p:nvSpPr>
          <p:spPr>
            <a:xfrm>
              <a:off x="1490728" y="5862282"/>
              <a:ext cx="1087706" cy="385270"/>
            </a:xfrm>
            <a:prstGeom prst="rect">
              <a:avLst/>
            </a:prstGeom>
            <a:noFill/>
          </p:spPr>
          <p:txBody>
            <a:bodyPr wrap="none" rtlCol="0">
              <a:spAutoFit/>
            </a:bodyPr>
            <a:lstStyle/>
            <a:p>
              <a:r>
                <a:rPr lang="en-US" sz="1050" dirty="0">
                  <a:solidFill>
                    <a:schemeClr val="tx2"/>
                  </a:solidFill>
                  <a:latin typeface="Arial" pitchFamily="34" charset="0"/>
                  <a:cs typeface="Arial" pitchFamily="34" charset="0"/>
                </a:rPr>
                <a:t>On-</a:t>
              </a:r>
              <a:r>
                <a:rPr lang="en-US" sz="1050" dirty="0" err="1">
                  <a:solidFill>
                    <a:schemeClr val="tx2"/>
                  </a:solidFill>
                  <a:latin typeface="Arial" pitchFamily="34" charset="0"/>
                  <a:cs typeface="Arial" pitchFamily="34" charset="0"/>
                </a:rPr>
                <a:t>prem</a:t>
              </a:r>
              <a:endParaRPr lang="en-US" sz="1800" dirty="0">
                <a:solidFill>
                  <a:schemeClr val="tx2"/>
                </a:solidFill>
                <a:latin typeface="Arial" pitchFamily="34" charset="0"/>
                <a:cs typeface="Arial" pitchFamily="34" charset="0"/>
              </a:endParaRPr>
            </a:p>
          </p:txBody>
        </p:sp>
        <p:sp>
          <p:nvSpPr>
            <p:cNvPr id="39" name="Oval 38"/>
            <p:cNvSpPr/>
            <p:nvPr/>
          </p:nvSpPr>
          <p:spPr>
            <a:xfrm>
              <a:off x="2386446" y="4991123"/>
              <a:ext cx="528180" cy="528180"/>
            </a:xfrm>
            <a:prstGeom prst="ellipse">
              <a:avLst/>
            </a:prstGeom>
            <a:solidFill>
              <a:schemeClr val="bg1"/>
            </a:solidFill>
            <a:ln w="28575">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p:txBody>
        </p:sp>
        <p:pic>
          <p:nvPicPr>
            <p:cNvPr id="52" name="Picture 2" descr="AL_Appliance.pdf"/>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402967" y="5017122"/>
              <a:ext cx="511838" cy="510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Oval 39"/>
            <p:cNvSpPr/>
            <p:nvPr/>
          </p:nvSpPr>
          <p:spPr>
            <a:xfrm>
              <a:off x="1449330" y="2819414"/>
              <a:ext cx="1194588" cy="1194588"/>
            </a:xfrm>
            <a:prstGeom prst="ellipse">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p:txBody>
        </p:sp>
        <p:pic>
          <p:nvPicPr>
            <p:cNvPr id="41" name="Picture 40"/>
            <p:cNvPicPr>
              <a:picLocks noChangeAspect="1"/>
            </p:cNvPicPr>
            <p:nvPr/>
          </p:nvPicPr>
          <p:blipFill>
            <a:blip r:embed="rId8">
              <a:extLst>
                <a:ext uri="{28A0092B-C50C-407E-A947-70E740481C1C}">
                  <a14:useLocalDpi xmlns:a14="http://schemas.microsoft.com/office/drawing/2010/main"/>
                </a:ext>
              </a:extLst>
            </a:blip>
            <a:srcRect/>
            <a:stretch>
              <a:fillRect/>
            </a:stretch>
          </p:blipFill>
          <p:spPr bwMode="auto">
            <a:xfrm>
              <a:off x="1487938" y="2819414"/>
              <a:ext cx="1107102" cy="1110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Oval 42"/>
            <p:cNvSpPr/>
            <p:nvPr/>
          </p:nvSpPr>
          <p:spPr>
            <a:xfrm>
              <a:off x="2389621" y="3168842"/>
              <a:ext cx="528180" cy="528180"/>
            </a:xfrm>
            <a:prstGeom prst="ellipse">
              <a:avLst/>
            </a:prstGeom>
            <a:solidFill>
              <a:schemeClr val="bg1"/>
            </a:solidFill>
            <a:ln w="28575">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p:txBody>
        </p:sp>
        <p:pic>
          <p:nvPicPr>
            <p:cNvPr id="44" name="Picture 2" descr="AL_Appliance.pdf"/>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406142" y="3194841"/>
              <a:ext cx="511838" cy="510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Oval 44"/>
            <p:cNvSpPr/>
            <p:nvPr/>
          </p:nvSpPr>
          <p:spPr>
            <a:xfrm>
              <a:off x="1410722" y="987878"/>
              <a:ext cx="1194588" cy="1194588"/>
            </a:xfrm>
            <a:prstGeom prst="ellipse">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p:txBody>
        </p:sp>
        <p:pic>
          <p:nvPicPr>
            <p:cNvPr id="46" name="Picture 45"/>
            <p:cNvPicPr>
              <a:picLocks noChangeAspect="1"/>
            </p:cNvPicPr>
            <p:nvPr/>
          </p:nvPicPr>
          <p:blipFill>
            <a:blip r:embed="rId8">
              <a:extLst>
                <a:ext uri="{28A0092B-C50C-407E-A947-70E740481C1C}">
                  <a14:useLocalDpi xmlns:a14="http://schemas.microsoft.com/office/drawing/2010/main"/>
                </a:ext>
              </a:extLst>
            </a:blip>
            <a:srcRect/>
            <a:stretch>
              <a:fillRect/>
            </a:stretch>
          </p:blipFill>
          <p:spPr bwMode="auto">
            <a:xfrm>
              <a:off x="1449330" y="987878"/>
              <a:ext cx="1107102" cy="1110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Oval 49"/>
            <p:cNvSpPr/>
            <p:nvPr/>
          </p:nvSpPr>
          <p:spPr>
            <a:xfrm>
              <a:off x="2351013" y="1337306"/>
              <a:ext cx="528180" cy="528180"/>
            </a:xfrm>
            <a:prstGeom prst="ellipse">
              <a:avLst/>
            </a:prstGeom>
            <a:solidFill>
              <a:schemeClr val="bg1"/>
            </a:solidFill>
            <a:ln w="28575">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p:txBody>
        </p:sp>
        <p:pic>
          <p:nvPicPr>
            <p:cNvPr id="53" name="Picture 2" descr="AL_Appliance.pdf"/>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367534" y="1363305"/>
              <a:ext cx="511838" cy="510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64" name="Straight Arrow Connector 63"/>
          <p:cNvCxnSpPr/>
          <p:nvPr/>
        </p:nvCxnSpPr>
        <p:spPr>
          <a:xfrm>
            <a:off x="1835998" y="3648010"/>
            <a:ext cx="1718537" cy="20777"/>
          </a:xfrm>
          <a:prstGeom prst="straightConnector1">
            <a:avLst/>
          </a:prstGeom>
          <a:ln w="38100">
            <a:solidFill>
              <a:schemeClr val="tx1">
                <a:lumMod val="65000"/>
                <a:lumOff val="35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1835998" y="2457711"/>
            <a:ext cx="1718537" cy="9445"/>
          </a:xfrm>
          <a:prstGeom prst="straightConnector1">
            <a:avLst/>
          </a:prstGeom>
          <a:ln w="38100">
            <a:solidFill>
              <a:schemeClr val="tx1">
                <a:lumMod val="65000"/>
                <a:lumOff val="35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flipV="1">
            <a:off x="5095837" y="1275435"/>
            <a:ext cx="897191" cy="1"/>
          </a:xfrm>
          <a:prstGeom prst="straightConnector1">
            <a:avLst/>
          </a:prstGeom>
          <a:ln w="38100">
            <a:solidFill>
              <a:srgbClr val="FF93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80" name="Oval 79"/>
          <p:cNvSpPr/>
          <p:nvPr/>
        </p:nvSpPr>
        <p:spPr>
          <a:xfrm>
            <a:off x="6075708" y="1110350"/>
            <a:ext cx="348102" cy="348102"/>
          </a:xfrm>
          <a:prstGeom prst="ellipse">
            <a:avLst/>
          </a:prstGeom>
          <a:solidFill>
            <a:schemeClr val="bg1"/>
          </a:solidFill>
          <a:ln w="28575">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p:txBody>
      </p:sp>
      <p:sp>
        <p:nvSpPr>
          <p:cNvPr id="81" name="Oval 80"/>
          <p:cNvSpPr/>
          <p:nvPr/>
        </p:nvSpPr>
        <p:spPr>
          <a:xfrm>
            <a:off x="6348899" y="3310056"/>
            <a:ext cx="787304" cy="787304"/>
          </a:xfrm>
          <a:prstGeom prst="ellipse">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p:txBody>
      </p:sp>
      <p:pic>
        <p:nvPicPr>
          <p:cNvPr id="82" name="Picture 81" descr="App_Write.pdf"/>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6347045" y="3260916"/>
            <a:ext cx="865152" cy="867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TextBox 82"/>
          <p:cNvSpPr txBox="1"/>
          <p:nvPr/>
        </p:nvSpPr>
        <p:spPr>
          <a:xfrm>
            <a:off x="6387766" y="3102739"/>
            <a:ext cx="755335" cy="230832"/>
          </a:xfrm>
          <a:prstGeom prst="rect">
            <a:avLst/>
          </a:prstGeom>
          <a:noFill/>
        </p:spPr>
        <p:txBody>
          <a:bodyPr wrap="none" rtlCol="0">
            <a:spAutoFit/>
          </a:bodyPr>
          <a:lstStyle/>
          <a:p>
            <a:r>
              <a:rPr lang="en-US" sz="900" b="1" dirty="0">
                <a:solidFill>
                  <a:schemeClr val="tx2"/>
                </a:solidFill>
                <a:latin typeface="Arial" pitchFamily="34" charset="0"/>
                <a:cs typeface="Arial" pitchFamily="34" charset="0"/>
              </a:rPr>
              <a:t>CONSOLE</a:t>
            </a:r>
          </a:p>
        </p:txBody>
      </p:sp>
      <p:sp>
        <p:nvSpPr>
          <p:cNvPr id="84" name="Oval 83"/>
          <p:cNvSpPr/>
          <p:nvPr/>
        </p:nvSpPr>
        <p:spPr>
          <a:xfrm>
            <a:off x="6133835" y="3529656"/>
            <a:ext cx="348102" cy="348102"/>
          </a:xfrm>
          <a:prstGeom prst="ellipse">
            <a:avLst/>
          </a:prstGeom>
          <a:solidFill>
            <a:schemeClr val="bg1"/>
          </a:solidFill>
          <a:ln w="28575">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p:txBody>
      </p:sp>
      <p:cxnSp>
        <p:nvCxnSpPr>
          <p:cNvPr id="85" name="Straight Arrow Connector 84"/>
          <p:cNvCxnSpPr/>
          <p:nvPr/>
        </p:nvCxnSpPr>
        <p:spPr>
          <a:xfrm flipV="1">
            <a:off x="5154883" y="3666884"/>
            <a:ext cx="897191" cy="1"/>
          </a:xfrm>
          <a:prstGeom prst="straightConnector1">
            <a:avLst/>
          </a:prstGeom>
          <a:ln w="38100">
            <a:solidFill>
              <a:srgbClr val="FF93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25" name="Picture 24"/>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104408" y="1126809"/>
            <a:ext cx="300864" cy="300864"/>
          </a:xfrm>
          <a:prstGeom prst="rect">
            <a:avLst/>
          </a:prstGeom>
        </p:spPr>
      </p:pic>
      <p:pic>
        <p:nvPicPr>
          <p:cNvPr id="86" name="Picture 8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157454" y="3539126"/>
            <a:ext cx="300864" cy="300864"/>
          </a:xfrm>
          <a:prstGeom prst="rect">
            <a:avLst/>
          </a:prstGeom>
        </p:spPr>
      </p:pic>
      <p:sp>
        <p:nvSpPr>
          <p:cNvPr id="6" name="TextBox 5"/>
          <p:cNvSpPr txBox="1"/>
          <p:nvPr/>
        </p:nvSpPr>
        <p:spPr>
          <a:xfrm>
            <a:off x="188168" y="4459399"/>
            <a:ext cx="7282874" cy="646331"/>
          </a:xfrm>
          <a:prstGeom prst="rect">
            <a:avLst/>
          </a:prstGeom>
          <a:noFill/>
        </p:spPr>
        <p:txBody>
          <a:bodyPr wrap="square" rtlCol="0">
            <a:spAutoFit/>
          </a:bodyPr>
          <a:lstStyle/>
          <a:p>
            <a:pPr algn="ctr"/>
            <a:r>
              <a:rPr lang="en-US" sz="1800" b="1" dirty="0" smtClean="0">
                <a:solidFill>
                  <a:schemeClr val="tx2"/>
                </a:solidFill>
                <a:latin typeface="Arial" pitchFamily="34" charset="0"/>
                <a:cs typeface="Arial" pitchFamily="34" charset="0"/>
              </a:rPr>
              <a:t>We can either work with your customer directly, or your teams if you are managing the environment on behalf of the customer</a:t>
            </a:r>
          </a:p>
        </p:txBody>
      </p:sp>
    </p:spTree>
    <p:extLst>
      <p:ext uri="{BB962C8B-B14F-4D97-AF65-F5344CB8AC3E}">
        <p14:creationId xmlns:p14="http://schemas.microsoft.com/office/powerpoint/2010/main" val="19631684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404813" y="-73025"/>
            <a:ext cx="8228012" cy="582613"/>
          </a:xfrm>
        </p:spPr>
        <p:txBody>
          <a:bodyPr/>
          <a:lstStyle/>
          <a:p>
            <a:r>
              <a:rPr lang="en-US" altLang="x-none" sz="2200">
                <a:latin typeface="Arial" charset="0"/>
                <a:ea typeface="MS PGothic" charset="-128"/>
              </a:rPr>
              <a:t>Alert Logic – a Leader in Forrester</a:t>
            </a:r>
            <a:r>
              <a:rPr lang="en-US" altLang="en-US" sz="2200">
                <a:latin typeface="Arial" charset="0"/>
                <a:ea typeface="MS PGothic" charset="-128"/>
              </a:rPr>
              <a:t>’</a:t>
            </a:r>
            <a:r>
              <a:rPr lang="en-US" altLang="x-none" sz="2200">
                <a:latin typeface="Arial" charset="0"/>
                <a:ea typeface="MS PGothic" charset="-128"/>
              </a:rPr>
              <a:t>s 2016 NA MSSP WAVE</a:t>
            </a:r>
            <a:r>
              <a:rPr lang="en-US" altLang="x-none" sz="2200" baseline="30000">
                <a:latin typeface="Arial" charset="0"/>
                <a:ea typeface="MS PGothic" charset="-128"/>
              </a:rPr>
              <a:t>TM</a:t>
            </a:r>
          </a:p>
        </p:txBody>
      </p:sp>
      <p:sp>
        <p:nvSpPr>
          <p:cNvPr id="3" name="Content Placeholder 2"/>
          <p:cNvSpPr>
            <a:spLocks noGrp="1"/>
          </p:cNvSpPr>
          <p:nvPr>
            <p:ph idx="1"/>
          </p:nvPr>
        </p:nvSpPr>
        <p:spPr>
          <a:xfrm>
            <a:off x="4805363" y="939800"/>
            <a:ext cx="4116387" cy="3692525"/>
          </a:xfrm>
        </p:spPr>
        <p:txBody>
          <a:bodyPr/>
          <a:lstStyle/>
          <a:p>
            <a:pPr marL="0" indent="0">
              <a:buFont typeface="Arial" charset="0"/>
              <a:buNone/>
            </a:pPr>
            <a:r>
              <a:rPr lang="en-US" altLang="en-US" sz="1800" i="1">
                <a:latin typeface="Arial" charset="0"/>
                <a:ea typeface="MS PGothic" charset="-128"/>
              </a:rPr>
              <a:t>“</a:t>
            </a:r>
            <a:r>
              <a:rPr lang="en-US" altLang="ja-JP" sz="1800" b="1" i="1">
                <a:latin typeface="Arial" charset="0"/>
                <a:ea typeface="MS PGothic" charset="-128"/>
              </a:rPr>
              <a:t>Alert Logic </a:t>
            </a:r>
            <a:r>
              <a:rPr lang="en-US" altLang="ja-JP" sz="1800" b="1" i="1">
                <a:solidFill>
                  <a:srgbClr val="7F7F7F"/>
                </a:solidFill>
                <a:latin typeface="Arial" charset="0"/>
                <a:ea typeface="MS PGothic" charset="-128"/>
              </a:rPr>
              <a:t>has a head start in the cloud, and it shows.</a:t>
            </a:r>
          </a:p>
          <a:p>
            <a:pPr marL="0" indent="0">
              <a:buFont typeface="Arial" charset="0"/>
              <a:buNone/>
            </a:pPr>
            <a:endParaRPr lang="en-US" altLang="x-none" sz="1800" i="1">
              <a:latin typeface="Arial" charset="0"/>
              <a:ea typeface="MS PGothic" charset="-128"/>
            </a:endParaRPr>
          </a:p>
          <a:p>
            <a:pPr marL="0" indent="0">
              <a:buFont typeface="Arial" charset="0"/>
              <a:buNone/>
            </a:pPr>
            <a:r>
              <a:rPr lang="en-US" altLang="x-none" sz="1800" i="1">
                <a:solidFill>
                  <a:srgbClr val="7F7F7F"/>
                </a:solidFill>
                <a:latin typeface="Arial" charset="0"/>
                <a:ea typeface="MS PGothic" charset="-128"/>
              </a:rPr>
              <a:t>Alert Logic is an excellent fit for clients looking to secure their current or planned cloud migrations, clients requiring a provider than can span seamlessly between hybrid architectures, and those that demand strong API capabilities for integrations.</a:t>
            </a:r>
            <a:r>
              <a:rPr lang="en-US" altLang="en-US" sz="1800" i="1">
                <a:solidFill>
                  <a:srgbClr val="7F7F7F"/>
                </a:solidFill>
                <a:latin typeface="Arial" charset="0"/>
                <a:ea typeface="MS PGothic" charset="-128"/>
              </a:rPr>
              <a:t>”</a:t>
            </a:r>
            <a:r>
              <a:rPr lang="en-US" altLang="x-none" sz="1800" i="1">
                <a:solidFill>
                  <a:srgbClr val="7F7F7F"/>
                </a:solidFill>
                <a:latin typeface="Arial" charset="0"/>
                <a:ea typeface="MS PGothic" charset="-128"/>
              </a:rPr>
              <a:t>  </a:t>
            </a:r>
          </a:p>
          <a:p>
            <a:pPr marL="0" indent="0">
              <a:buFont typeface="Arial" charset="0"/>
              <a:buNone/>
            </a:pPr>
            <a:r>
              <a:rPr lang="en-US" altLang="x-none" sz="1800" i="1">
                <a:latin typeface="Arial" charset="0"/>
                <a:ea typeface="MS PGothic" charset="-128"/>
              </a:rPr>
              <a:t>		</a:t>
            </a:r>
            <a:r>
              <a:rPr lang="en-US" altLang="x-none" sz="1800">
                <a:latin typeface="Arial" charset="0"/>
                <a:ea typeface="MS PGothic" charset="-128"/>
              </a:rPr>
              <a:t>- </a:t>
            </a:r>
            <a:r>
              <a:rPr lang="en-US" altLang="x-none" sz="1600">
                <a:latin typeface="Arial" charset="0"/>
                <a:ea typeface="MS PGothic" charset="-128"/>
              </a:rPr>
              <a:t>Forrester WAVE</a:t>
            </a:r>
            <a:r>
              <a:rPr lang="en-US" altLang="x-none" sz="1600" baseline="30000">
                <a:latin typeface="Arial" charset="0"/>
                <a:ea typeface="MS PGothic" charset="-128"/>
              </a:rPr>
              <a:t>TM</a:t>
            </a:r>
            <a:r>
              <a:rPr lang="en-US" altLang="x-none" sz="1600">
                <a:latin typeface="Arial" charset="0"/>
                <a:ea typeface="MS PGothic" charset="-128"/>
              </a:rPr>
              <a:t> Report</a:t>
            </a:r>
          </a:p>
          <a:p>
            <a:pPr marL="0" indent="0">
              <a:buFont typeface="Arial" charset="0"/>
              <a:buNone/>
            </a:pPr>
            <a:endParaRPr lang="en-US" altLang="x-none" sz="1800">
              <a:latin typeface="Arial" charset="0"/>
              <a:ea typeface="MS PGothic" charset="-128"/>
            </a:endParaRPr>
          </a:p>
        </p:txBody>
      </p:sp>
      <p:pic>
        <p:nvPicPr>
          <p:cNvPr id="28675" name="Picture 3"/>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38138" y="715963"/>
            <a:ext cx="4225925" cy="429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23593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558088" y="3767138"/>
            <a:ext cx="1585912" cy="12890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76802" name="Title 1"/>
          <p:cNvSpPr>
            <a:spLocks noGrp="1"/>
          </p:cNvSpPr>
          <p:nvPr>
            <p:ph type="title"/>
          </p:nvPr>
        </p:nvSpPr>
        <p:spPr>
          <a:xfrm>
            <a:off x="457200" y="0"/>
            <a:ext cx="8229600" cy="582613"/>
          </a:xfrm>
        </p:spPr>
        <p:txBody>
          <a:bodyPr/>
          <a:lstStyle/>
          <a:p>
            <a:r>
              <a:rPr lang="en-US" altLang="x-none">
                <a:latin typeface="Arial" charset="0"/>
                <a:ea typeface="MS PGothic" charset="-128"/>
              </a:rPr>
              <a:t>Addressing Customers with Compliance Requirements</a:t>
            </a:r>
          </a:p>
        </p:txBody>
      </p:sp>
      <p:graphicFrame>
        <p:nvGraphicFramePr>
          <p:cNvPr id="5" name="Table 4"/>
          <p:cNvGraphicFramePr>
            <a:graphicFrameLocks noGrp="1"/>
          </p:cNvGraphicFramePr>
          <p:nvPr/>
        </p:nvGraphicFramePr>
        <p:xfrm>
          <a:off x="46038" y="758825"/>
          <a:ext cx="9051925" cy="4206877"/>
        </p:xfrm>
        <a:graphic>
          <a:graphicData uri="http://schemas.openxmlformats.org/drawingml/2006/table">
            <a:tbl>
              <a:tblPr/>
              <a:tblGrid>
                <a:gridCol w="1374775"/>
                <a:gridCol w="3389312"/>
                <a:gridCol w="1943100"/>
                <a:gridCol w="2344738"/>
              </a:tblGrid>
              <a:tr h="631825">
                <a:tc>
                  <a:txBody>
                    <a:bodyPr/>
                    <a:lstStyle>
                      <a:lvl1pPr>
                        <a:lnSpc>
                          <a:spcPct val="90000"/>
                        </a:lnSpc>
                        <a:spcBef>
                          <a:spcPct val="30000"/>
                        </a:spcBef>
                        <a:buFont typeface="Arial" charset="0"/>
                        <a:defRPr sz="1900">
                          <a:solidFill>
                            <a:schemeClr val="tx2"/>
                          </a:solidFill>
                          <a:latin typeface="Arial" charset="0"/>
                          <a:ea typeface="MS PGothic" charset="-128"/>
                        </a:defRPr>
                      </a:lvl1pPr>
                      <a:lvl2pPr marL="742950" indent="-285750">
                        <a:lnSpc>
                          <a:spcPct val="90000"/>
                        </a:lnSpc>
                        <a:spcBef>
                          <a:spcPct val="30000"/>
                        </a:spcBef>
                        <a:buFont typeface="Arial" charset="0"/>
                        <a:defRPr sz="1600">
                          <a:solidFill>
                            <a:schemeClr val="tx2"/>
                          </a:solidFill>
                          <a:latin typeface="Arial" charset="0"/>
                          <a:ea typeface="MS PGothic" charset="-128"/>
                        </a:defRPr>
                      </a:lvl2pPr>
                      <a:lvl3pPr marL="1143000" indent="-228600">
                        <a:lnSpc>
                          <a:spcPct val="90000"/>
                        </a:lnSpc>
                        <a:spcBef>
                          <a:spcPct val="30000"/>
                        </a:spcBef>
                        <a:buFont typeface="Arial" charset="0"/>
                        <a:defRPr sz="1300">
                          <a:solidFill>
                            <a:schemeClr val="tx2"/>
                          </a:solidFill>
                          <a:latin typeface="Arial" charset="0"/>
                          <a:ea typeface="MS PGothic" charset="-128"/>
                        </a:defRPr>
                      </a:lvl3pPr>
                      <a:lvl4pPr marL="1600200" indent="-228600">
                        <a:lnSpc>
                          <a:spcPct val="90000"/>
                        </a:lnSpc>
                        <a:spcBef>
                          <a:spcPct val="30000"/>
                        </a:spcBef>
                        <a:buFont typeface="Arial" charset="0"/>
                        <a:defRPr sz="1200">
                          <a:solidFill>
                            <a:schemeClr val="tx2"/>
                          </a:solidFill>
                          <a:latin typeface="Arial" charset="0"/>
                          <a:ea typeface="MS PGothic" charset="-128"/>
                        </a:defRPr>
                      </a:lvl4pPr>
                      <a:lvl5pPr marL="2057400" indent="-228600">
                        <a:lnSpc>
                          <a:spcPct val="90000"/>
                        </a:lnSpc>
                        <a:spcBef>
                          <a:spcPct val="30000"/>
                        </a:spcBef>
                        <a:buFont typeface="Arial" charset="0"/>
                        <a:defRPr sz="1200">
                          <a:solidFill>
                            <a:schemeClr val="tx2"/>
                          </a:solidFill>
                          <a:latin typeface="Arial" charset="0"/>
                          <a:ea typeface="MS PGothic" charset="-128"/>
                        </a:defRPr>
                      </a:lvl5pPr>
                      <a:lvl6pPr marL="2514600" indent="-2286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6pPr>
                      <a:lvl7pPr marL="2971800" indent="-2286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7pPr>
                      <a:lvl8pPr marL="3429000" indent="-2286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8pPr>
                      <a:lvl9pPr marL="3886200" indent="-2286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rgbClr val="FFFFFF"/>
                          </a:solidFill>
                          <a:effectLst/>
                          <a:latin typeface="Segoe UI" charset="0"/>
                          <a:ea typeface="MS PGothic" charset="-128"/>
                        </a:rPr>
                        <a:t>Alert Logic Solution</a:t>
                      </a:r>
                      <a:endParaRPr kumimoji="0" lang="en-US" altLang="x-none" sz="1600" b="0" i="0" u="none" strike="noStrike" cap="none" normalizeH="0" baseline="0">
                        <a:ln>
                          <a:noFill/>
                        </a:ln>
                        <a:solidFill>
                          <a:srgbClr val="FFFFFF"/>
                        </a:solidFill>
                        <a:effectLst/>
                        <a:latin typeface="Arial" charset="0"/>
                        <a:ea typeface="MS PGothic" charset="-128"/>
                      </a:endParaRPr>
                    </a:p>
                  </a:txBody>
                  <a:tcPr marT="34285" marB="3428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2"/>
                    </a:solidFill>
                  </a:tcPr>
                </a:tc>
                <a:tc>
                  <a:txBody>
                    <a:bodyPr/>
                    <a:lstStyle>
                      <a:lvl1pPr>
                        <a:lnSpc>
                          <a:spcPct val="90000"/>
                        </a:lnSpc>
                        <a:spcBef>
                          <a:spcPct val="30000"/>
                        </a:spcBef>
                        <a:buFont typeface="Arial" charset="0"/>
                        <a:defRPr sz="1900">
                          <a:solidFill>
                            <a:schemeClr val="tx2"/>
                          </a:solidFill>
                          <a:latin typeface="Arial" charset="0"/>
                          <a:ea typeface="MS PGothic" charset="-128"/>
                        </a:defRPr>
                      </a:lvl1pPr>
                      <a:lvl2pPr marL="742950" indent="-285750">
                        <a:lnSpc>
                          <a:spcPct val="90000"/>
                        </a:lnSpc>
                        <a:spcBef>
                          <a:spcPct val="30000"/>
                        </a:spcBef>
                        <a:buFont typeface="Arial" charset="0"/>
                        <a:defRPr sz="1600">
                          <a:solidFill>
                            <a:schemeClr val="tx2"/>
                          </a:solidFill>
                          <a:latin typeface="Arial" charset="0"/>
                          <a:ea typeface="MS PGothic" charset="-128"/>
                        </a:defRPr>
                      </a:lvl2pPr>
                      <a:lvl3pPr marL="1143000" indent="-228600">
                        <a:lnSpc>
                          <a:spcPct val="90000"/>
                        </a:lnSpc>
                        <a:spcBef>
                          <a:spcPct val="30000"/>
                        </a:spcBef>
                        <a:buFont typeface="Arial" charset="0"/>
                        <a:defRPr sz="1300">
                          <a:solidFill>
                            <a:schemeClr val="tx2"/>
                          </a:solidFill>
                          <a:latin typeface="Arial" charset="0"/>
                          <a:ea typeface="MS PGothic" charset="-128"/>
                        </a:defRPr>
                      </a:lvl3pPr>
                      <a:lvl4pPr marL="1600200" indent="-228600">
                        <a:lnSpc>
                          <a:spcPct val="90000"/>
                        </a:lnSpc>
                        <a:spcBef>
                          <a:spcPct val="30000"/>
                        </a:spcBef>
                        <a:buFont typeface="Arial" charset="0"/>
                        <a:defRPr sz="1200">
                          <a:solidFill>
                            <a:schemeClr val="tx2"/>
                          </a:solidFill>
                          <a:latin typeface="Arial" charset="0"/>
                          <a:ea typeface="MS PGothic" charset="-128"/>
                        </a:defRPr>
                      </a:lvl4pPr>
                      <a:lvl5pPr marL="2057400" indent="-228600">
                        <a:lnSpc>
                          <a:spcPct val="90000"/>
                        </a:lnSpc>
                        <a:spcBef>
                          <a:spcPct val="30000"/>
                        </a:spcBef>
                        <a:buFont typeface="Arial" charset="0"/>
                        <a:defRPr sz="1200">
                          <a:solidFill>
                            <a:schemeClr val="tx2"/>
                          </a:solidFill>
                          <a:latin typeface="Arial" charset="0"/>
                          <a:ea typeface="MS PGothic" charset="-128"/>
                        </a:defRPr>
                      </a:lvl5pPr>
                      <a:lvl6pPr marL="2514600" indent="-2286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6pPr>
                      <a:lvl7pPr marL="2971800" indent="-2286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7pPr>
                      <a:lvl8pPr marL="3429000" indent="-2286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8pPr>
                      <a:lvl9pPr marL="3886200" indent="-2286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9pPr>
                    </a:lstStyle>
                    <a:p>
                      <a:pPr marL="0" marR="0" lvl="0" indent="0" algn="ctr" defTabSz="914400" rtl="0" eaLnBrk="1" fontAlgn="base" latinLnBrk="0" hangingPunct="1">
                        <a:lnSpc>
                          <a:spcPct val="200000"/>
                        </a:lnSpc>
                        <a:spcBef>
                          <a:spcPts val="600"/>
                        </a:spcBef>
                        <a:spcAft>
                          <a:spcPct val="0"/>
                        </a:spcAft>
                        <a:buClrTx/>
                        <a:buSzTx/>
                        <a:buFontTx/>
                        <a:buNone/>
                        <a:tabLst/>
                      </a:pPr>
                      <a:r>
                        <a:rPr kumimoji="0" lang="en-US" altLang="x-none" sz="1600" b="0" i="0" u="none" strike="noStrike" cap="none" normalizeH="0" baseline="0">
                          <a:ln>
                            <a:noFill/>
                          </a:ln>
                          <a:solidFill>
                            <a:srgbClr val="FFFFFF"/>
                          </a:solidFill>
                          <a:effectLst/>
                          <a:latin typeface="Segoe UI" charset="0"/>
                          <a:ea typeface="MS PGothic" charset="-128"/>
                        </a:rPr>
                        <a:t>PCI DSS</a:t>
                      </a:r>
                      <a:endParaRPr kumimoji="0" lang="en-US" altLang="x-none" sz="1600" b="0" i="0" u="none" strike="noStrike" cap="none" normalizeH="0" baseline="0">
                        <a:ln>
                          <a:noFill/>
                        </a:ln>
                        <a:solidFill>
                          <a:srgbClr val="FFFFFF"/>
                        </a:solidFill>
                        <a:effectLst/>
                        <a:latin typeface="Arial" charset="0"/>
                        <a:ea typeface="MS PGothic" charset="-128"/>
                      </a:endParaRPr>
                    </a:p>
                  </a:txBody>
                  <a:tcPr marT="34285" marB="3428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2"/>
                    </a:solidFill>
                  </a:tcPr>
                </a:tc>
                <a:tc>
                  <a:txBody>
                    <a:bodyPr/>
                    <a:lstStyle>
                      <a:lvl1pPr>
                        <a:lnSpc>
                          <a:spcPct val="90000"/>
                        </a:lnSpc>
                        <a:spcBef>
                          <a:spcPct val="30000"/>
                        </a:spcBef>
                        <a:buFont typeface="Arial" charset="0"/>
                        <a:defRPr sz="1900">
                          <a:solidFill>
                            <a:schemeClr val="tx2"/>
                          </a:solidFill>
                          <a:latin typeface="Arial" charset="0"/>
                          <a:ea typeface="MS PGothic" charset="-128"/>
                        </a:defRPr>
                      </a:lvl1pPr>
                      <a:lvl2pPr marL="742950" indent="-285750">
                        <a:lnSpc>
                          <a:spcPct val="90000"/>
                        </a:lnSpc>
                        <a:spcBef>
                          <a:spcPct val="30000"/>
                        </a:spcBef>
                        <a:buFont typeface="Arial" charset="0"/>
                        <a:defRPr sz="1600">
                          <a:solidFill>
                            <a:schemeClr val="tx2"/>
                          </a:solidFill>
                          <a:latin typeface="Arial" charset="0"/>
                          <a:ea typeface="MS PGothic" charset="-128"/>
                        </a:defRPr>
                      </a:lvl2pPr>
                      <a:lvl3pPr marL="1143000" indent="-228600">
                        <a:lnSpc>
                          <a:spcPct val="90000"/>
                        </a:lnSpc>
                        <a:spcBef>
                          <a:spcPct val="30000"/>
                        </a:spcBef>
                        <a:buFont typeface="Arial" charset="0"/>
                        <a:defRPr sz="1300">
                          <a:solidFill>
                            <a:schemeClr val="tx2"/>
                          </a:solidFill>
                          <a:latin typeface="Arial" charset="0"/>
                          <a:ea typeface="MS PGothic" charset="-128"/>
                        </a:defRPr>
                      </a:lvl3pPr>
                      <a:lvl4pPr marL="1600200" indent="-228600">
                        <a:lnSpc>
                          <a:spcPct val="90000"/>
                        </a:lnSpc>
                        <a:spcBef>
                          <a:spcPct val="30000"/>
                        </a:spcBef>
                        <a:buFont typeface="Arial" charset="0"/>
                        <a:defRPr sz="1200">
                          <a:solidFill>
                            <a:schemeClr val="tx2"/>
                          </a:solidFill>
                          <a:latin typeface="Arial" charset="0"/>
                          <a:ea typeface="MS PGothic" charset="-128"/>
                        </a:defRPr>
                      </a:lvl4pPr>
                      <a:lvl5pPr marL="2057400" indent="-228600">
                        <a:lnSpc>
                          <a:spcPct val="90000"/>
                        </a:lnSpc>
                        <a:spcBef>
                          <a:spcPct val="30000"/>
                        </a:spcBef>
                        <a:buFont typeface="Arial" charset="0"/>
                        <a:defRPr sz="1200">
                          <a:solidFill>
                            <a:schemeClr val="tx2"/>
                          </a:solidFill>
                          <a:latin typeface="Arial" charset="0"/>
                          <a:ea typeface="MS PGothic" charset="-128"/>
                        </a:defRPr>
                      </a:lvl5pPr>
                      <a:lvl6pPr marL="2514600" indent="-2286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6pPr>
                      <a:lvl7pPr marL="2971800" indent="-2286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7pPr>
                      <a:lvl8pPr marL="3429000" indent="-2286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8pPr>
                      <a:lvl9pPr marL="3886200" indent="-2286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9pPr>
                    </a:lstStyle>
                    <a:p>
                      <a:pPr marL="0" marR="0" lvl="0" indent="0" algn="ctr" defTabSz="914400" rtl="0" eaLnBrk="1" fontAlgn="base" latinLnBrk="0" hangingPunct="1">
                        <a:lnSpc>
                          <a:spcPct val="200000"/>
                        </a:lnSpc>
                        <a:spcBef>
                          <a:spcPct val="0"/>
                        </a:spcBef>
                        <a:spcAft>
                          <a:spcPct val="0"/>
                        </a:spcAft>
                        <a:buClrTx/>
                        <a:buSzTx/>
                        <a:buFontTx/>
                        <a:buNone/>
                        <a:tabLst/>
                      </a:pPr>
                      <a:r>
                        <a:rPr kumimoji="0" lang="en-US" altLang="x-none" sz="1600" b="0" i="0" u="none" strike="noStrike" cap="none" normalizeH="0" baseline="0">
                          <a:ln>
                            <a:noFill/>
                          </a:ln>
                          <a:solidFill>
                            <a:srgbClr val="FFFFFF"/>
                          </a:solidFill>
                          <a:effectLst/>
                          <a:latin typeface="Segoe UI" charset="0"/>
                          <a:ea typeface="MS PGothic" charset="-128"/>
                        </a:rPr>
                        <a:t>SOX</a:t>
                      </a:r>
                      <a:endParaRPr kumimoji="0" lang="en-US" altLang="x-none" sz="1600" b="0" i="0" u="none" strike="noStrike" cap="none" normalizeH="0" baseline="0">
                        <a:ln>
                          <a:noFill/>
                        </a:ln>
                        <a:solidFill>
                          <a:srgbClr val="FFFFFF"/>
                        </a:solidFill>
                        <a:effectLst/>
                        <a:latin typeface="Arial" charset="0"/>
                        <a:ea typeface="MS PGothic" charset="-128"/>
                      </a:endParaRPr>
                    </a:p>
                  </a:txBody>
                  <a:tcPr marT="34285" marB="3428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2"/>
                    </a:solidFill>
                  </a:tcPr>
                </a:tc>
                <a:tc>
                  <a:txBody>
                    <a:bodyPr/>
                    <a:lstStyle>
                      <a:lvl1pPr>
                        <a:lnSpc>
                          <a:spcPct val="90000"/>
                        </a:lnSpc>
                        <a:spcBef>
                          <a:spcPct val="30000"/>
                        </a:spcBef>
                        <a:buFont typeface="Arial" charset="0"/>
                        <a:defRPr sz="1900">
                          <a:solidFill>
                            <a:schemeClr val="tx2"/>
                          </a:solidFill>
                          <a:latin typeface="Arial" charset="0"/>
                          <a:ea typeface="MS PGothic" charset="-128"/>
                        </a:defRPr>
                      </a:lvl1pPr>
                      <a:lvl2pPr marL="742950" indent="-285750">
                        <a:lnSpc>
                          <a:spcPct val="90000"/>
                        </a:lnSpc>
                        <a:spcBef>
                          <a:spcPct val="30000"/>
                        </a:spcBef>
                        <a:buFont typeface="Arial" charset="0"/>
                        <a:defRPr sz="1600">
                          <a:solidFill>
                            <a:schemeClr val="tx2"/>
                          </a:solidFill>
                          <a:latin typeface="Arial" charset="0"/>
                          <a:ea typeface="MS PGothic" charset="-128"/>
                        </a:defRPr>
                      </a:lvl2pPr>
                      <a:lvl3pPr marL="1143000" indent="-228600">
                        <a:lnSpc>
                          <a:spcPct val="90000"/>
                        </a:lnSpc>
                        <a:spcBef>
                          <a:spcPct val="30000"/>
                        </a:spcBef>
                        <a:buFont typeface="Arial" charset="0"/>
                        <a:defRPr sz="1300">
                          <a:solidFill>
                            <a:schemeClr val="tx2"/>
                          </a:solidFill>
                          <a:latin typeface="Arial" charset="0"/>
                          <a:ea typeface="MS PGothic" charset="-128"/>
                        </a:defRPr>
                      </a:lvl3pPr>
                      <a:lvl4pPr marL="1600200" indent="-228600">
                        <a:lnSpc>
                          <a:spcPct val="90000"/>
                        </a:lnSpc>
                        <a:spcBef>
                          <a:spcPct val="30000"/>
                        </a:spcBef>
                        <a:buFont typeface="Arial" charset="0"/>
                        <a:defRPr sz="1200">
                          <a:solidFill>
                            <a:schemeClr val="tx2"/>
                          </a:solidFill>
                          <a:latin typeface="Arial" charset="0"/>
                          <a:ea typeface="MS PGothic" charset="-128"/>
                        </a:defRPr>
                      </a:lvl4pPr>
                      <a:lvl5pPr marL="2057400" indent="-228600">
                        <a:lnSpc>
                          <a:spcPct val="90000"/>
                        </a:lnSpc>
                        <a:spcBef>
                          <a:spcPct val="30000"/>
                        </a:spcBef>
                        <a:buFont typeface="Arial" charset="0"/>
                        <a:defRPr sz="1200">
                          <a:solidFill>
                            <a:schemeClr val="tx2"/>
                          </a:solidFill>
                          <a:latin typeface="Arial" charset="0"/>
                          <a:ea typeface="MS PGothic" charset="-128"/>
                        </a:defRPr>
                      </a:lvl5pPr>
                      <a:lvl6pPr marL="2514600" indent="-2286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6pPr>
                      <a:lvl7pPr marL="2971800" indent="-2286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7pPr>
                      <a:lvl8pPr marL="3429000" indent="-2286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8pPr>
                      <a:lvl9pPr marL="3886200" indent="-2286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9pPr>
                    </a:lstStyle>
                    <a:p>
                      <a:pPr marL="0" marR="0" lvl="0" indent="0" algn="ctr" defTabSz="914400" rtl="0" eaLnBrk="1" fontAlgn="base" latinLnBrk="0" hangingPunct="1">
                        <a:lnSpc>
                          <a:spcPct val="200000"/>
                        </a:lnSpc>
                        <a:spcBef>
                          <a:spcPct val="0"/>
                        </a:spcBef>
                        <a:spcAft>
                          <a:spcPct val="0"/>
                        </a:spcAft>
                        <a:buClrTx/>
                        <a:buSzTx/>
                        <a:buFontTx/>
                        <a:buNone/>
                        <a:tabLst/>
                      </a:pPr>
                      <a:r>
                        <a:rPr kumimoji="0" lang="en-US" altLang="x-none" sz="1600" b="0" i="0" u="none" strike="noStrike" cap="none" normalizeH="0" baseline="0">
                          <a:ln>
                            <a:noFill/>
                          </a:ln>
                          <a:solidFill>
                            <a:srgbClr val="FFFFFF"/>
                          </a:solidFill>
                          <a:effectLst/>
                          <a:latin typeface="Segoe UI" charset="0"/>
                          <a:ea typeface="MS PGothic" charset="-128"/>
                        </a:rPr>
                        <a:t>HIPAA &amp; HITECH</a:t>
                      </a:r>
                      <a:endParaRPr kumimoji="0" lang="en-US" altLang="x-none" sz="1600" b="0" i="0" u="none" strike="noStrike" cap="none" normalizeH="0" baseline="0">
                        <a:ln>
                          <a:noFill/>
                        </a:ln>
                        <a:solidFill>
                          <a:srgbClr val="FFFFFF"/>
                        </a:solidFill>
                        <a:effectLst/>
                        <a:latin typeface="Arial" charset="0"/>
                        <a:ea typeface="MS PGothic" charset="-128"/>
                      </a:endParaRPr>
                    </a:p>
                  </a:txBody>
                  <a:tcPr marT="34285" marB="3428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2"/>
                    </a:solidFill>
                  </a:tcPr>
                </a:tc>
              </a:tr>
              <a:tr h="963613">
                <a:tc>
                  <a:txBody>
                    <a:bodyPr/>
                    <a:lstStyle>
                      <a:lvl1pPr marL="342900" indent="-342900">
                        <a:lnSpc>
                          <a:spcPct val="90000"/>
                        </a:lnSpc>
                        <a:spcBef>
                          <a:spcPct val="30000"/>
                        </a:spcBef>
                        <a:buFont typeface="Arial" charset="0"/>
                        <a:defRPr sz="1900">
                          <a:solidFill>
                            <a:schemeClr val="tx2"/>
                          </a:solidFill>
                          <a:latin typeface="Arial" charset="0"/>
                          <a:ea typeface="MS PGothic" charset="-128"/>
                        </a:defRPr>
                      </a:lvl1pPr>
                      <a:lvl2pPr>
                        <a:lnSpc>
                          <a:spcPct val="90000"/>
                        </a:lnSpc>
                        <a:spcBef>
                          <a:spcPct val="30000"/>
                        </a:spcBef>
                        <a:buFont typeface="Arial" charset="0"/>
                        <a:defRPr sz="1600">
                          <a:solidFill>
                            <a:schemeClr val="tx2"/>
                          </a:solidFill>
                          <a:latin typeface="Arial" charset="0"/>
                          <a:ea typeface="MS PGothic" charset="-128"/>
                        </a:defRPr>
                      </a:lvl2pPr>
                      <a:lvl3pPr marL="1143000" indent="-228600">
                        <a:lnSpc>
                          <a:spcPct val="90000"/>
                        </a:lnSpc>
                        <a:spcBef>
                          <a:spcPct val="30000"/>
                        </a:spcBef>
                        <a:buFont typeface="Arial" charset="0"/>
                        <a:defRPr sz="1300">
                          <a:solidFill>
                            <a:schemeClr val="tx2"/>
                          </a:solidFill>
                          <a:latin typeface="Arial" charset="0"/>
                          <a:ea typeface="MS PGothic" charset="-128"/>
                        </a:defRPr>
                      </a:lvl3pPr>
                      <a:lvl4pPr marL="1600200" indent="-228600">
                        <a:lnSpc>
                          <a:spcPct val="90000"/>
                        </a:lnSpc>
                        <a:spcBef>
                          <a:spcPct val="30000"/>
                        </a:spcBef>
                        <a:buFont typeface="Arial" charset="0"/>
                        <a:defRPr sz="1200">
                          <a:solidFill>
                            <a:schemeClr val="tx2"/>
                          </a:solidFill>
                          <a:latin typeface="Arial" charset="0"/>
                          <a:ea typeface="MS PGothic" charset="-128"/>
                        </a:defRPr>
                      </a:lvl4pPr>
                      <a:lvl5pPr marL="2057400" indent="-228600">
                        <a:lnSpc>
                          <a:spcPct val="90000"/>
                        </a:lnSpc>
                        <a:spcBef>
                          <a:spcPct val="30000"/>
                        </a:spcBef>
                        <a:buFont typeface="Arial" charset="0"/>
                        <a:defRPr sz="1200">
                          <a:solidFill>
                            <a:schemeClr val="tx2"/>
                          </a:solidFill>
                          <a:latin typeface="Arial" charset="0"/>
                          <a:ea typeface="MS PGothic" charset="-128"/>
                        </a:defRPr>
                      </a:lvl5pPr>
                      <a:lvl6pPr marL="2514600" indent="-2286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6pPr>
                      <a:lvl7pPr marL="2971800" indent="-2286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7pPr>
                      <a:lvl8pPr marL="3429000" indent="-2286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8pPr>
                      <a:lvl9pPr marL="3886200" indent="-2286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9pPr>
                    </a:lstStyle>
                    <a:p>
                      <a:pPr marL="0" marR="0" lvl="1" indent="0" algn="ctr" defTabSz="914400" rtl="0" eaLnBrk="1" fontAlgn="base" latinLnBrk="0" hangingPunct="1">
                        <a:lnSpc>
                          <a:spcPct val="100000"/>
                        </a:lnSpc>
                        <a:spcBef>
                          <a:spcPct val="0"/>
                        </a:spcBef>
                        <a:spcAft>
                          <a:spcPct val="0"/>
                        </a:spcAft>
                        <a:buClrTx/>
                        <a:buSzTx/>
                        <a:buFont typeface="Arial" charset="0"/>
                        <a:buNone/>
                        <a:tabLst/>
                      </a:pPr>
                      <a:r>
                        <a:rPr kumimoji="0" lang="en-US" altLang="x-none" sz="1400" b="0" i="0" u="none" strike="noStrike" cap="none" normalizeH="0" baseline="0">
                          <a:ln>
                            <a:noFill/>
                          </a:ln>
                          <a:solidFill>
                            <a:srgbClr val="FFFFFF"/>
                          </a:solidFill>
                          <a:effectLst/>
                          <a:latin typeface="Segoe UI" charset="0"/>
                          <a:ea typeface="MS PGothic" charset="-128"/>
                        </a:rPr>
                        <a:t>Alert Logic Web Security Manager™</a:t>
                      </a:r>
                      <a:endParaRPr kumimoji="0" lang="en-US" altLang="x-none" sz="1400" b="0" i="0" u="none" strike="noStrike" cap="none" normalizeH="0" baseline="0">
                        <a:ln>
                          <a:noFill/>
                        </a:ln>
                        <a:solidFill>
                          <a:srgbClr val="000000"/>
                        </a:solidFill>
                        <a:effectLst/>
                        <a:latin typeface="Arial" charset="0"/>
                        <a:ea typeface="MS PGothic" charset="-128"/>
                      </a:endParaRPr>
                    </a:p>
                  </a:txBody>
                  <a:tcPr marT="34285" marB="3428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342900" indent="-342900">
                        <a:lnSpc>
                          <a:spcPct val="90000"/>
                        </a:lnSpc>
                        <a:spcBef>
                          <a:spcPct val="30000"/>
                        </a:spcBef>
                        <a:buFont typeface="Arial" charset="0"/>
                        <a:defRPr sz="1900">
                          <a:solidFill>
                            <a:schemeClr val="tx2"/>
                          </a:solidFill>
                          <a:latin typeface="Arial" charset="0"/>
                          <a:ea typeface="MS PGothic" charset="-128"/>
                        </a:defRPr>
                      </a:lvl1pPr>
                      <a:lvl2pPr marL="171450" indent="-171450">
                        <a:lnSpc>
                          <a:spcPct val="90000"/>
                        </a:lnSpc>
                        <a:spcBef>
                          <a:spcPct val="30000"/>
                        </a:spcBef>
                        <a:buFont typeface="Arial" charset="0"/>
                        <a:defRPr sz="1600">
                          <a:solidFill>
                            <a:schemeClr val="tx2"/>
                          </a:solidFill>
                          <a:latin typeface="Arial" charset="0"/>
                          <a:ea typeface="MS PGothic" charset="-128"/>
                        </a:defRPr>
                      </a:lvl2pPr>
                      <a:lvl3pPr marL="1143000" indent="-228600">
                        <a:lnSpc>
                          <a:spcPct val="90000"/>
                        </a:lnSpc>
                        <a:spcBef>
                          <a:spcPct val="30000"/>
                        </a:spcBef>
                        <a:buFont typeface="Arial" charset="0"/>
                        <a:defRPr sz="1300">
                          <a:solidFill>
                            <a:schemeClr val="tx2"/>
                          </a:solidFill>
                          <a:latin typeface="Arial" charset="0"/>
                          <a:ea typeface="MS PGothic" charset="-128"/>
                        </a:defRPr>
                      </a:lvl3pPr>
                      <a:lvl4pPr marL="1600200" indent="-228600">
                        <a:lnSpc>
                          <a:spcPct val="90000"/>
                        </a:lnSpc>
                        <a:spcBef>
                          <a:spcPct val="30000"/>
                        </a:spcBef>
                        <a:buFont typeface="Arial" charset="0"/>
                        <a:defRPr sz="1200">
                          <a:solidFill>
                            <a:schemeClr val="tx2"/>
                          </a:solidFill>
                          <a:latin typeface="Arial" charset="0"/>
                          <a:ea typeface="MS PGothic" charset="-128"/>
                        </a:defRPr>
                      </a:lvl4pPr>
                      <a:lvl5pPr marL="2057400" indent="-228600">
                        <a:lnSpc>
                          <a:spcPct val="90000"/>
                        </a:lnSpc>
                        <a:spcBef>
                          <a:spcPct val="30000"/>
                        </a:spcBef>
                        <a:buFont typeface="Arial" charset="0"/>
                        <a:defRPr sz="1200">
                          <a:solidFill>
                            <a:schemeClr val="tx2"/>
                          </a:solidFill>
                          <a:latin typeface="Arial" charset="0"/>
                          <a:ea typeface="MS PGothic" charset="-128"/>
                        </a:defRPr>
                      </a:lvl5pPr>
                      <a:lvl6pPr marL="2514600" indent="-2286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6pPr>
                      <a:lvl7pPr marL="2971800" indent="-2286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7pPr>
                      <a:lvl8pPr marL="3429000" indent="-2286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8pPr>
                      <a:lvl9pPr marL="3886200" indent="-2286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9pPr>
                    </a:lstStyle>
                    <a:p>
                      <a:pPr marL="171450" marR="0" lvl="1"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x-none" sz="900" b="0" i="0" u="none" strike="noStrike" cap="none" normalizeH="0" baseline="0">
                          <a:ln>
                            <a:noFill/>
                          </a:ln>
                          <a:solidFill>
                            <a:srgbClr val="000000"/>
                          </a:solidFill>
                          <a:effectLst/>
                          <a:latin typeface="Segoe UI" charset="0"/>
                          <a:ea typeface="MS PGothic" charset="-128"/>
                        </a:rPr>
                        <a:t>6.5.d Have processes in place to protect applications from common vulnerabilities such as injection flaws, buffer overflows and others </a:t>
                      </a:r>
                    </a:p>
                    <a:p>
                      <a:pPr marL="171450" marR="0" lvl="1"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x-none" sz="900" b="0" i="0" u="none" strike="noStrike" cap="none" normalizeH="0" baseline="0">
                          <a:ln>
                            <a:noFill/>
                          </a:ln>
                          <a:solidFill>
                            <a:srgbClr val="000000"/>
                          </a:solidFill>
                          <a:effectLst/>
                          <a:latin typeface="Segoe UI" charset="0"/>
                          <a:ea typeface="MS PGothic" charset="-128"/>
                        </a:rPr>
                        <a:t>6.6     Address new threats and vulnerabilities on an ongoing basis by installing a web application firewall in front of public-facing web applications. </a:t>
                      </a:r>
                      <a:endParaRPr kumimoji="0" lang="en-US" altLang="x-none" sz="900" b="0" i="0" u="none" strike="noStrike" cap="none" normalizeH="0" baseline="0">
                        <a:ln>
                          <a:noFill/>
                        </a:ln>
                        <a:solidFill>
                          <a:srgbClr val="000000"/>
                        </a:solidFill>
                        <a:effectLst/>
                        <a:latin typeface="Arial" charset="0"/>
                        <a:ea typeface="MS PGothic" charset="-128"/>
                      </a:endParaRPr>
                    </a:p>
                  </a:txBody>
                  <a:tcPr marT="34285" marB="3428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D0CD"/>
                    </a:solidFill>
                  </a:tcPr>
                </a:tc>
                <a:tc>
                  <a:txBody>
                    <a:bodyPr/>
                    <a:lstStyle>
                      <a:lvl1pPr marL="171450" indent="-171450">
                        <a:lnSpc>
                          <a:spcPct val="90000"/>
                        </a:lnSpc>
                        <a:spcBef>
                          <a:spcPct val="30000"/>
                        </a:spcBef>
                        <a:buFont typeface="Arial" charset="0"/>
                        <a:defRPr sz="1900">
                          <a:solidFill>
                            <a:schemeClr val="tx2"/>
                          </a:solidFill>
                          <a:latin typeface="Arial" charset="0"/>
                          <a:ea typeface="MS PGothic" charset="-128"/>
                        </a:defRPr>
                      </a:lvl1pPr>
                      <a:lvl2pPr marL="742950" indent="-285750">
                        <a:lnSpc>
                          <a:spcPct val="90000"/>
                        </a:lnSpc>
                        <a:spcBef>
                          <a:spcPct val="30000"/>
                        </a:spcBef>
                        <a:buFont typeface="Arial" charset="0"/>
                        <a:defRPr sz="1600">
                          <a:solidFill>
                            <a:schemeClr val="tx2"/>
                          </a:solidFill>
                          <a:latin typeface="Arial" charset="0"/>
                          <a:ea typeface="MS PGothic" charset="-128"/>
                        </a:defRPr>
                      </a:lvl2pPr>
                      <a:lvl3pPr marL="1143000" indent="-228600">
                        <a:lnSpc>
                          <a:spcPct val="90000"/>
                        </a:lnSpc>
                        <a:spcBef>
                          <a:spcPct val="30000"/>
                        </a:spcBef>
                        <a:buFont typeface="Arial" charset="0"/>
                        <a:defRPr sz="1300">
                          <a:solidFill>
                            <a:schemeClr val="tx2"/>
                          </a:solidFill>
                          <a:latin typeface="Arial" charset="0"/>
                          <a:ea typeface="MS PGothic" charset="-128"/>
                        </a:defRPr>
                      </a:lvl3pPr>
                      <a:lvl4pPr marL="1600200" indent="-228600">
                        <a:lnSpc>
                          <a:spcPct val="90000"/>
                        </a:lnSpc>
                        <a:spcBef>
                          <a:spcPct val="30000"/>
                        </a:spcBef>
                        <a:buFont typeface="Arial" charset="0"/>
                        <a:defRPr sz="1200">
                          <a:solidFill>
                            <a:schemeClr val="tx2"/>
                          </a:solidFill>
                          <a:latin typeface="Arial" charset="0"/>
                          <a:ea typeface="MS PGothic" charset="-128"/>
                        </a:defRPr>
                      </a:lvl4pPr>
                      <a:lvl5pPr marL="2057400" indent="-228600">
                        <a:lnSpc>
                          <a:spcPct val="90000"/>
                        </a:lnSpc>
                        <a:spcBef>
                          <a:spcPct val="30000"/>
                        </a:spcBef>
                        <a:buFont typeface="Arial" charset="0"/>
                        <a:defRPr sz="1200">
                          <a:solidFill>
                            <a:schemeClr val="tx2"/>
                          </a:solidFill>
                          <a:latin typeface="Arial" charset="0"/>
                          <a:ea typeface="MS PGothic" charset="-128"/>
                        </a:defRPr>
                      </a:lvl5pPr>
                      <a:lvl6pPr marL="2514600" indent="-2286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6pPr>
                      <a:lvl7pPr marL="2971800" indent="-2286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7pPr>
                      <a:lvl8pPr marL="3429000" indent="-2286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8pPr>
                      <a:lvl9pPr marL="3886200" indent="-2286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9pPr>
                    </a:lstStyle>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x-none" sz="900" b="0" i="0" u="none" strike="noStrike" cap="none" normalizeH="0" baseline="0">
                          <a:ln>
                            <a:noFill/>
                          </a:ln>
                          <a:solidFill>
                            <a:srgbClr val="000000"/>
                          </a:solidFill>
                          <a:effectLst/>
                          <a:latin typeface="Segoe UI" charset="0"/>
                          <a:ea typeface="MS PGothic" charset="-128"/>
                        </a:rPr>
                        <a:t>DS 5.10 Network Security</a:t>
                      </a:r>
                    </a:p>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x-none" sz="900" b="0" i="0" u="none" strike="noStrike" cap="none" normalizeH="0" baseline="0">
                          <a:ln>
                            <a:noFill/>
                          </a:ln>
                          <a:solidFill>
                            <a:srgbClr val="000000"/>
                          </a:solidFill>
                          <a:effectLst/>
                          <a:latin typeface="Segoe UI" charset="0"/>
                          <a:ea typeface="MS PGothic" charset="-128"/>
                        </a:rPr>
                        <a:t>AI 3.2 Infrastructure resource protection and availability 	</a:t>
                      </a:r>
                      <a:endParaRPr kumimoji="0" lang="en-US" altLang="x-none" sz="900" b="0" i="0" u="none" strike="noStrike" cap="none" normalizeH="0" baseline="0">
                        <a:ln>
                          <a:noFill/>
                        </a:ln>
                        <a:solidFill>
                          <a:srgbClr val="000000"/>
                        </a:solidFill>
                        <a:effectLst/>
                        <a:latin typeface="Arial" charset="0"/>
                        <a:ea typeface="MS PGothic" charset="-128"/>
                      </a:endParaRPr>
                    </a:p>
                  </a:txBody>
                  <a:tcPr marT="34285" marB="3428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D0CD"/>
                    </a:solidFill>
                  </a:tcPr>
                </a:tc>
                <a:tc>
                  <a:txBody>
                    <a:bodyPr/>
                    <a:lstStyle>
                      <a:lvl1pPr marL="171450" indent="-171450">
                        <a:lnSpc>
                          <a:spcPct val="90000"/>
                        </a:lnSpc>
                        <a:spcBef>
                          <a:spcPct val="30000"/>
                        </a:spcBef>
                        <a:buFont typeface="Arial" charset="0"/>
                        <a:defRPr sz="1900">
                          <a:solidFill>
                            <a:schemeClr val="tx2"/>
                          </a:solidFill>
                          <a:latin typeface="Arial" charset="0"/>
                          <a:ea typeface="MS PGothic" charset="-128"/>
                        </a:defRPr>
                      </a:lvl1pPr>
                      <a:lvl2pPr marL="742950" indent="-285750">
                        <a:lnSpc>
                          <a:spcPct val="90000"/>
                        </a:lnSpc>
                        <a:spcBef>
                          <a:spcPct val="30000"/>
                        </a:spcBef>
                        <a:buFont typeface="Arial" charset="0"/>
                        <a:defRPr sz="1600">
                          <a:solidFill>
                            <a:schemeClr val="tx2"/>
                          </a:solidFill>
                          <a:latin typeface="Arial" charset="0"/>
                          <a:ea typeface="MS PGothic" charset="-128"/>
                        </a:defRPr>
                      </a:lvl2pPr>
                      <a:lvl3pPr marL="1143000" indent="-228600">
                        <a:lnSpc>
                          <a:spcPct val="90000"/>
                        </a:lnSpc>
                        <a:spcBef>
                          <a:spcPct val="30000"/>
                        </a:spcBef>
                        <a:buFont typeface="Arial" charset="0"/>
                        <a:defRPr sz="1300">
                          <a:solidFill>
                            <a:schemeClr val="tx2"/>
                          </a:solidFill>
                          <a:latin typeface="Arial" charset="0"/>
                          <a:ea typeface="MS PGothic" charset="-128"/>
                        </a:defRPr>
                      </a:lvl3pPr>
                      <a:lvl4pPr marL="1600200" indent="-228600">
                        <a:lnSpc>
                          <a:spcPct val="90000"/>
                        </a:lnSpc>
                        <a:spcBef>
                          <a:spcPct val="30000"/>
                        </a:spcBef>
                        <a:buFont typeface="Arial" charset="0"/>
                        <a:defRPr sz="1200">
                          <a:solidFill>
                            <a:schemeClr val="tx2"/>
                          </a:solidFill>
                          <a:latin typeface="Arial" charset="0"/>
                          <a:ea typeface="MS PGothic" charset="-128"/>
                        </a:defRPr>
                      </a:lvl4pPr>
                      <a:lvl5pPr marL="2057400" indent="-228600">
                        <a:lnSpc>
                          <a:spcPct val="90000"/>
                        </a:lnSpc>
                        <a:spcBef>
                          <a:spcPct val="30000"/>
                        </a:spcBef>
                        <a:buFont typeface="Arial" charset="0"/>
                        <a:defRPr sz="1200">
                          <a:solidFill>
                            <a:schemeClr val="tx2"/>
                          </a:solidFill>
                          <a:latin typeface="Arial" charset="0"/>
                          <a:ea typeface="MS PGothic" charset="-128"/>
                        </a:defRPr>
                      </a:lvl5pPr>
                      <a:lvl6pPr marL="2514600" indent="-2286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6pPr>
                      <a:lvl7pPr marL="2971800" indent="-2286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7pPr>
                      <a:lvl8pPr marL="3429000" indent="-2286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8pPr>
                      <a:lvl9pPr marL="3886200" indent="-2286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9pPr>
                    </a:lstStyle>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x-none" sz="1000" b="0" i="0" u="none" strike="noStrike" cap="none" normalizeH="0" baseline="0">
                          <a:ln>
                            <a:noFill/>
                          </a:ln>
                          <a:solidFill>
                            <a:srgbClr val="000000"/>
                          </a:solidFill>
                          <a:effectLst/>
                          <a:latin typeface="Segoe UI" charset="0"/>
                          <a:ea typeface="MS PGothic" charset="-128"/>
                        </a:rPr>
                        <a:t>164.308(a)(1) Security Management Process </a:t>
                      </a:r>
                    </a:p>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x-none" sz="1000" b="0" i="0" u="none" strike="noStrike" cap="none" normalizeH="0" baseline="0">
                          <a:ln>
                            <a:noFill/>
                          </a:ln>
                          <a:solidFill>
                            <a:srgbClr val="000000"/>
                          </a:solidFill>
                          <a:effectLst/>
                          <a:latin typeface="Segoe UI" charset="0"/>
                          <a:ea typeface="MS PGothic" charset="-128"/>
                        </a:rPr>
                        <a:t>164.308(a)(6) Security Incident Procedures</a:t>
                      </a:r>
                      <a:endParaRPr kumimoji="0" lang="en-US" altLang="x-none" sz="1000" b="0" i="0" u="none" strike="noStrike" cap="none" normalizeH="0" baseline="0">
                        <a:ln>
                          <a:noFill/>
                        </a:ln>
                        <a:solidFill>
                          <a:srgbClr val="000000"/>
                        </a:solidFill>
                        <a:effectLst/>
                        <a:latin typeface="Arial" charset="0"/>
                        <a:ea typeface="MS PGothic" charset="-128"/>
                      </a:endParaRPr>
                    </a:p>
                  </a:txBody>
                  <a:tcPr marT="34285" marB="3428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D0CD"/>
                    </a:solidFill>
                  </a:tcPr>
                </a:tc>
              </a:tr>
              <a:tr h="963613">
                <a:tc>
                  <a:txBody>
                    <a:bodyPr/>
                    <a:lstStyle>
                      <a:lvl1pPr marL="342900" indent="-342900">
                        <a:lnSpc>
                          <a:spcPct val="90000"/>
                        </a:lnSpc>
                        <a:spcBef>
                          <a:spcPct val="30000"/>
                        </a:spcBef>
                        <a:buFont typeface="Arial" charset="0"/>
                        <a:defRPr sz="1900">
                          <a:solidFill>
                            <a:schemeClr val="tx2"/>
                          </a:solidFill>
                          <a:latin typeface="Arial" charset="0"/>
                          <a:ea typeface="MS PGothic" charset="-128"/>
                        </a:defRPr>
                      </a:lvl1pPr>
                      <a:lvl2pPr>
                        <a:lnSpc>
                          <a:spcPct val="90000"/>
                        </a:lnSpc>
                        <a:spcBef>
                          <a:spcPct val="30000"/>
                        </a:spcBef>
                        <a:buFont typeface="Arial" charset="0"/>
                        <a:defRPr sz="1600">
                          <a:solidFill>
                            <a:schemeClr val="tx2"/>
                          </a:solidFill>
                          <a:latin typeface="Arial" charset="0"/>
                          <a:ea typeface="MS PGothic" charset="-128"/>
                        </a:defRPr>
                      </a:lvl2pPr>
                      <a:lvl3pPr marL="1143000" indent="-228600">
                        <a:lnSpc>
                          <a:spcPct val="90000"/>
                        </a:lnSpc>
                        <a:spcBef>
                          <a:spcPct val="30000"/>
                        </a:spcBef>
                        <a:buFont typeface="Arial" charset="0"/>
                        <a:defRPr sz="1300">
                          <a:solidFill>
                            <a:schemeClr val="tx2"/>
                          </a:solidFill>
                          <a:latin typeface="Arial" charset="0"/>
                          <a:ea typeface="MS PGothic" charset="-128"/>
                        </a:defRPr>
                      </a:lvl3pPr>
                      <a:lvl4pPr marL="1600200" indent="-228600">
                        <a:lnSpc>
                          <a:spcPct val="90000"/>
                        </a:lnSpc>
                        <a:spcBef>
                          <a:spcPct val="30000"/>
                        </a:spcBef>
                        <a:buFont typeface="Arial" charset="0"/>
                        <a:defRPr sz="1200">
                          <a:solidFill>
                            <a:schemeClr val="tx2"/>
                          </a:solidFill>
                          <a:latin typeface="Arial" charset="0"/>
                          <a:ea typeface="MS PGothic" charset="-128"/>
                        </a:defRPr>
                      </a:lvl4pPr>
                      <a:lvl5pPr marL="2057400" indent="-228600">
                        <a:lnSpc>
                          <a:spcPct val="90000"/>
                        </a:lnSpc>
                        <a:spcBef>
                          <a:spcPct val="30000"/>
                        </a:spcBef>
                        <a:buFont typeface="Arial" charset="0"/>
                        <a:defRPr sz="1200">
                          <a:solidFill>
                            <a:schemeClr val="tx2"/>
                          </a:solidFill>
                          <a:latin typeface="Arial" charset="0"/>
                          <a:ea typeface="MS PGothic" charset="-128"/>
                        </a:defRPr>
                      </a:lvl5pPr>
                      <a:lvl6pPr marL="2514600" indent="-2286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6pPr>
                      <a:lvl7pPr marL="2971800" indent="-2286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7pPr>
                      <a:lvl8pPr marL="3429000" indent="-2286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8pPr>
                      <a:lvl9pPr marL="3886200" indent="-2286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9pPr>
                    </a:lstStyle>
                    <a:p>
                      <a:pPr marL="0" marR="0" lvl="1" indent="0" algn="ctr" defTabSz="914400" rtl="0" eaLnBrk="1" fontAlgn="base" latinLnBrk="0" hangingPunct="1">
                        <a:lnSpc>
                          <a:spcPct val="100000"/>
                        </a:lnSpc>
                        <a:spcBef>
                          <a:spcPct val="0"/>
                        </a:spcBef>
                        <a:spcAft>
                          <a:spcPct val="0"/>
                        </a:spcAft>
                        <a:buClrTx/>
                        <a:buSzTx/>
                        <a:buFont typeface="Arial" charset="0"/>
                        <a:buNone/>
                        <a:tabLst/>
                      </a:pPr>
                      <a:r>
                        <a:rPr kumimoji="0" lang="en-US" altLang="x-none" sz="1400" b="0" i="0" u="none" strike="noStrike" cap="none" normalizeH="0" baseline="0">
                          <a:ln>
                            <a:noFill/>
                          </a:ln>
                          <a:solidFill>
                            <a:srgbClr val="FFFFFF"/>
                          </a:solidFill>
                          <a:effectLst/>
                          <a:latin typeface="Segoe UI" charset="0"/>
                          <a:ea typeface="MS PGothic" charset="-128"/>
                        </a:rPr>
                        <a:t>Alert Logic Log Manager™</a:t>
                      </a:r>
                      <a:endParaRPr kumimoji="0" lang="en-US" altLang="x-none" sz="1400" b="0" i="0" u="none" strike="noStrike" cap="none" normalizeH="0" baseline="0">
                        <a:ln>
                          <a:noFill/>
                        </a:ln>
                        <a:solidFill>
                          <a:srgbClr val="000000"/>
                        </a:solidFill>
                        <a:effectLst/>
                        <a:latin typeface="Arial" charset="0"/>
                        <a:ea typeface="MS PGothic" charset="-128"/>
                      </a:endParaRPr>
                    </a:p>
                  </a:txBody>
                  <a:tcPr marT="34285" marB="3428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342900" indent="-342900">
                        <a:lnSpc>
                          <a:spcPct val="90000"/>
                        </a:lnSpc>
                        <a:spcBef>
                          <a:spcPct val="30000"/>
                        </a:spcBef>
                        <a:buFont typeface="Arial" charset="0"/>
                        <a:defRPr sz="1900">
                          <a:solidFill>
                            <a:schemeClr val="tx2"/>
                          </a:solidFill>
                          <a:latin typeface="Arial" charset="0"/>
                          <a:ea typeface="MS PGothic" charset="-128"/>
                        </a:defRPr>
                      </a:lvl1pPr>
                      <a:lvl2pPr marL="171450" indent="-171450">
                        <a:lnSpc>
                          <a:spcPct val="90000"/>
                        </a:lnSpc>
                        <a:spcBef>
                          <a:spcPct val="30000"/>
                        </a:spcBef>
                        <a:buFont typeface="Arial" charset="0"/>
                        <a:defRPr sz="1600">
                          <a:solidFill>
                            <a:schemeClr val="tx2"/>
                          </a:solidFill>
                          <a:latin typeface="Arial" charset="0"/>
                          <a:ea typeface="MS PGothic" charset="-128"/>
                        </a:defRPr>
                      </a:lvl2pPr>
                      <a:lvl3pPr marL="1143000" indent="-228600">
                        <a:lnSpc>
                          <a:spcPct val="90000"/>
                        </a:lnSpc>
                        <a:spcBef>
                          <a:spcPct val="30000"/>
                        </a:spcBef>
                        <a:buFont typeface="Arial" charset="0"/>
                        <a:defRPr sz="1300">
                          <a:solidFill>
                            <a:schemeClr val="tx2"/>
                          </a:solidFill>
                          <a:latin typeface="Arial" charset="0"/>
                          <a:ea typeface="MS PGothic" charset="-128"/>
                        </a:defRPr>
                      </a:lvl3pPr>
                      <a:lvl4pPr marL="1600200" indent="-228600">
                        <a:lnSpc>
                          <a:spcPct val="90000"/>
                        </a:lnSpc>
                        <a:spcBef>
                          <a:spcPct val="30000"/>
                        </a:spcBef>
                        <a:buFont typeface="Arial" charset="0"/>
                        <a:defRPr sz="1200">
                          <a:solidFill>
                            <a:schemeClr val="tx2"/>
                          </a:solidFill>
                          <a:latin typeface="Arial" charset="0"/>
                          <a:ea typeface="MS PGothic" charset="-128"/>
                        </a:defRPr>
                      </a:lvl4pPr>
                      <a:lvl5pPr marL="2057400" indent="-228600">
                        <a:lnSpc>
                          <a:spcPct val="90000"/>
                        </a:lnSpc>
                        <a:spcBef>
                          <a:spcPct val="30000"/>
                        </a:spcBef>
                        <a:buFont typeface="Arial" charset="0"/>
                        <a:defRPr sz="1200">
                          <a:solidFill>
                            <a:schemeClr val="tx2"/>
                          </a:solidFill>
                          <a:latin typeface="Arial" charset="0"/>
                          <a:ea typeface="MS PGothic" charset="-128"/>
                        </a:defRPr>
                      </a:lvl5pPr>
                      <a:lvl6pPr marL="2514600" indent="-2286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6pPr>
                      <a:lvl7pPr marL="2971800" indent="-2286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7pPr>
                      <a:lvl8pPr marL="3429000" indent="-2286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8pPr>
                      <a:lvl9pPr marL="3886200" indent="-2286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9pPr>
                    </a:lstStyle>
                    <a:p>
                      <a:pPr marL="171450" marR="0" lvl="1"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x-none" sz="900" b="0" i="0" u="none" strike="noStrike" cap="none" normalizeH="0" baseline="0">
                          <a:ln>
                            <a:noFill/>
                          </a:ln>
                          <a:solidFill>
                            <a:srgbClr val="000000"/>
                          </a:solidFill>
                          <a:effectLst/>
                          <a:latin typeface="Segoe UI" charset="0"/>
                          <a:ea typeface="MS PGothic" charset="-128"/>
                        </a:rPr>
                        <a:t>10.2   Automated audit trails</a:t>
                      </a:r>
                    </a:p>
                    <a:p>
                      <a:pPr marL="171450" marR="0" lvl="1"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x-none" sz="900" b="0" i="0" u="none" strike="noStrike" cap="none" normalizeH="0" baseline="0">
                          <a:ln>
                            <a:noFill/>
                          </a:ln>
                          <a:solidFill>
                            <a:srgbClr val="000000"/>
                          </a:solidFill>
                          <a:effectLst/>
                          <a:latin typeface="Segoe UI" charset="0"/>
                          <a:ea typeface="MS PGothic" charset="-128"/>
                        </a:rPr>
                        <a:t>10.3   Capture audit trails</a:t>
                      </a:r>
                    </a:p>
                    <a:p>
                      <a:pPr marL="171450" marR="0" lvl="1"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x-none" sz="900" b="0" i="0" u="none" strike="noStrike" cap="none" normalizeH="0" baseline="0">
                          <a:ln>
                            <a:noFill/>
                          </a:ln>
                          <a:solidFill>
                            <a:srgbClr val="000000"/>
                          </a:solidFill>
                          <a:effectLst/>
                          <a:latin typeface="Segoe UI" charset="0"/>
                          <a:ea typeface="MS PGothic" charset="-128"/>
                        </a:rPr>
                        <a:t>10.5   Secure logs</a:t>
                      </a:r>
                    </a:p>
                    <a:p>
                      <a:pPr marL="171450" marR="0" lvl="1"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x-none" sz="900" b="0" i="0" u="none" strike="noStrike" cap="none" normalizeH="0" baseline="0">
                          <a:ln>
                            <a:noFill/>
                          </a:ln>
                          <a:solidFill>
                            <a:srgbClr val="000000"/>
                          </a:solidFill>
                          <a:effectLst/>
                          <a:latin typeface="Segoe UI" charset="0"/>
                          <a:ea typeface="MS PGothic" charset="-128"/>
                        </a:rPr>
                        <a:t>10.6   Review logs at least daily</a:t>
                      </a:r>
                    </a:p>
                    <a:p>
                      <a:pPr marL="171450" marR="0" lvl="1"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x-none" sz="900" b="0" i="0" u="none" strike="noStrike" cap="none" normalizeH="0" baseline="0">
                          <a:ln>
                            <a:noFill/>
                          </a:ln>
                          <a:solidFill>
                            <a:srgbClr val="000000"/>
                          </a:solidFill>
                          <a:effectLst/>
                          <a:latin typeface="Segoe UI" charset="0"/>
                          <a:ea typeface="MS PGothic" charset="-128"/>
                        </a:rPr>
                        <a:t>10.7   Maintain logs online for three months</a:t>
                      </a:r>
                    </a:p>
                    <a:p>
                      <a:pPr marL="171450" marR="0" lvl="1"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x-none" sz="900" b="0" i="0" u="none" strike="noStrike" cap="none" normalizeH="0" baseline="0">
                          <a:ln>
                            <a:noFill/>
                          </a:ln>
                          <a:solidFill>
                            <a:srgbClr val="000000"/>
                          </a:solidFill>
                          <a:effectLst/>
                          <a:latin typeface="Segoe UI" charset="0"/>
                          <a:ea typeface="MS PGothic" charset="-128"/>
                        </a:rPr>
                        <a:t>10.7   Retain audit trail for at least one year</a:t>
                      </a:r>
                      <a:endParaRPr kumimoji="0" lang="en-US" altLang="x-none" sz="900" b="0" i="0" u="none" strike="noStrike" cap="none" normalizeH="0" baseline="0">
                        <a:ln>
                          <a:noFill/>
                        </a:ln>
                        <a:solidFill>
                          <a:srgbClr val="000000"/>
                        </a:solidFill>
                        <a:effectLst/>
                        <a:latin typeface="Arial" charset="0"/>
                        <a:ea typeface="MS PGothic" charset="-128"/>
                      </a:endParaRPr>
                    </a:p>
                  </a:txBody>
                  <a:tcPr marT="34285" marB="3428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9E8"/>
                    </a:solidFill>
                  </a:tcPr>
                </a:tc>
                <a:tc>
                  <a:txBody>
                    <a:bodyPr/>
                    <a:lstStyle>
                      <a:lvl1pPr marL="171450" indent="-171450">
                        <a:lnSpc>
                          <a:spcPct val="90000"/>
                        </a:lnSpc>
                        <a:spcBef>
                          <a:spcPct val="30000"/>
                        </a:spcBef>
                        <a:buFont typeface="Arial" charset="0"/>
                        <a:defRPr sz="1900">
                          <a:solidFill>
                            <a:schemeClr val="tx2"/>
                          </a:solidFill>
                          <a:latin typeface="Arial" charset="0"/>
                          <a:ea typeface="MS PGothic" charset="-128"/>
                        </a:defRPr>
                      </a:lvl1pPr>
                      <a:lvl2pPr marL="742950" indent="-285750">
                        <a:lnSpc>
                          <a:spcPct val="90000"/>
                        </a:lnSpc>
                        <a:spcBef>
                          <a:spcPct val="30000"/>
                        </a:spcBef>
                        <a:buFont typeface="Arial" charset="0"/>
                        <a:defRPr sz="1600">
                          <a:solidFill>
                            <a:schemeClr val="tx2"/>
                          </a:solidFill>
                          <a:latin typeface="Arial" charset="0"/>
                          <a:ea typeface="MS PGothic" charset="-128"/>
                        </a:defRPr>
                      </a:lvl2pPr>
                      <a:lvl3pPr marL="1143000" indent="-228600">
                        <a:lnSpc>
                          <a:spcPct val="90000"/>
                        </a:lnSpc>
                        <a:spcBef>
                          <a:spcPct val="30000"/>
                        </a:spcBef>
                        <a:buFont typeface="Arial" charset="0"/>
                        <a:defRPr sz="1300">
                          <a:solidFill>
                            <a:schemeClr val="tx2"/>
                          </a:solidFill>
                          <a:latin typeface="Arial" charset="0"/>
                          <a:ea typeface="MS PGothic" charset="-128"/>
                        </a:defRPr>
                      </a:lvl3pPr>
                      <a:lvl4pPr marL="1600200" indent="-228600">
                        <a:lnSpc>
                          <a:spcPct val="90000"/>
                        </a:lnSpc>
                        <a:spcBef>
                          <a:spcPct val="30000"/>
                        </a:spcBef>
                        <a:buFont typeface="Arial" charset="0"/>
                        <a:defRPr sz="1200">
                          <a:solidFill>
                            <a:schemeClr val="tx2"/>
                          </a:solidFill>
                          <a:latin typeface="Arial" charset="0"/>
                          <a:ea typeface="MS PGothic" charset="-128"/>
                        </a:defRPr>
                      </a:lvl4pPr>
                      <a:lvl5pPr marL="2057400" indent="-228600">
                        <a:lnSpc>
                          <a:spcPct val="90000"/>
                        </a:lnSpc>
                        <a:spcBef>
                          <a:spcPct val="30000"/>
                        </a:spcBef>
                        <a:buFont typeface="Arial" charset="0"/>
                        <a:defRPr sz="1200">
                          <a:solidFill>
                            <a:schemeClr val="tx2"/>
                          </a:solidFill>
                          <a:latin typeface="Arial" charset="0"/>
                          <a:ea typeface="MS PGothic" charset="-128"/>
                        </a:defRPr>
                      </a:lvl5pPr>
                      <a:lvl6pPr marL="2514600" indent="-228600" defTabSz="6858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6pPr>
                      <a:lvl7pPr marL="2971800" indent="-228600" defTabSz="6858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7pPr>
                      <a:lvl8pPr marL="3429000" indent="-228600" defTabSz="6858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8pPr>
                      <a:lvl9pPr marL="3886200" indent="-228600" defTabSz="6858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9pPr>
                    </a:lstStyle>
                    <a:p>
                      <a:pPr marL="171450" marR="0" lvl="0" indent="-171450" algn="l" defTabSz="685800" rtl="0" eaLnBrk="1" fontAlgn="base" latinLnBrk="0" hangingPunct="1">
                        <a:lnSpc>
                          <a:spcPct val="100000"/>
                        </a:lnSpc>
                        <a:spcBef>
                          <a:spcPct val="0"/>
                        </a:spcBef>
                        <a:spcAft>
                          <a:spcPct val="0"/>
                        </a:spcAft>
                        <a:buClrTx/>
                        <a:buSzTx/>
                        <a:buFont typeface="Arial" charset="0"/>
                        <a:buChar char="•"/>
                        <a:tabLst/>
                      </a:pPr>
                      <a:r>
                        <a:rPr kumimoji="0" lang="en-US" altLang="x-none" sz="1000" b="0" i="0" u="none" strike="noStrike" cap="none" normalizeH="0" baseline="0">
                          <a:ln>
                            <a:noFill/>
                          </a:ln>
                          <a:solidFill>
                            <a:srgbClr val="000000"/>
                          </a:solidFill>
                          <a:effectLst/>
                          <a:latin typeface="Segoe UI" charset="0"/>
                          <a:ea typeface="MS PGothic" charset="-128"/>
                        </a:rPr>
                        <a:t>DS 5.5 Security Testing, Surveillance and Monitoring</a:t>
                      </a:r>
                      <a:endParaRPr kumimoji="0" lang="en-US" altLang="x-none" sz="1000" b="0" i="0" u="none" strike="noStrike" cap="none" normalizeH="0" baseline="0">
                        <a:ln>
                          <a:noFill/>
                        </a:ln>
                        <a:solidFill>
                          <a:srgbClr val="000000"/>
                        </a:solidFill>
                        <a:effectLst/>
                        <a:latin typeface="Arial" charset="0"/>
                        <a:ea typeface="MS PGothic" charset="-128"/>
                      </a:endParaRPr>
                    </a:p>
                  </a:txBody>
                  <a:tcPr marT="34285" marB="3428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9E8"/>
                    </a:solidFill>
                  </a:tcPr>
                </a:tc>
                <a:tc>
                  <a:txBody>
                    <a:bodyPr/>
                    <a:lstStyle>
                      <a:lvl1pPr marL="171450" indent="-171450">
                        <a:lnSpc>
                          <a:spcPct val="90000"/>
                        </a:lnSpc>
                        <a:spcBef>
                          <a:spcPct val="30000"/>
                        </a:spcBef>
                        <a:buFont typeface="Arial" charset="0"/>
                        <a:defRPr sz="1900">
                          <a:solidFill>
                            <a:schemeClr val="tx2"/>
                          </a:solidFill>
                          <a:latin typeface="Arial" charset="0"/>
                          <a:ea typeface="MS PGothic" charset="-128"/>
                        </a:defRPr>
                      </a:lvl1pPr>
                      <a:lvl2pPr marL="742950" indent="-285750">
                        <a:lnSpc>
                          <a:spcPct val="90000"/>
                        </a:lnSpc>
                        <a:spcBef>
                          <a:spcPct val="30000"/>
                        </a:spcBef>
                        <a:buFont typeface="Arial" charset="0"/>
                        <a:defRPr sz="1600">
                          <a:solidFill>
                            <a:schemeClr val="tx2"/>
                          </a:solidFill>
                          <a:latin typeface="Arial" charset="0"/>
                          <a:ea typeface="MS PGothic" charset="-128"/>
                        </a:defRPr>
                      </a:lvl2pPr>
                      <a:lvl3pPr marL="1143000" indent="-228600">
                        <a:lnSpc>
                          <a:spcPct val="90000"/>
                        </a:lnSpc>
                        <a:spcBef>
                          <a:spcPct val="30000"/>
                        </a:spcBef>
                        <a:buFont typeface="Arial" charset="0"/>
                        <a:defRPr sz="1300">
                          <a:solidFill>
                            <a:schemeClr val="tx2"/>
                          </a:solidFill>
                          <a:latin typeface="Arial" charset="0"/>
                          <a:ea typeface="MS PGothic" charset="-128"/>
                        </a:defRPr>
                      </a:lvl3pPr>
                      <a:lvl4pPr marL="1600200" indent="-228600">
                        <a:lnSpc>
                          <a:spcPct val="90000"/>
                        </a:lnSpc>
                        <a:spcBef>
                          <a:spcPct val="30000"/>
                        </a:spcBef>
                        <a:buFont typeface="Arial" charset="0"/>
                        <a:defRPr sz="1200">
                          <a:solidFill>
                            <a:schemeClr val="tx2"/>
                          </a:solidFill>
                          <a:latin typeface="Arial" charset="0"/>
                          <a:ea typeface="MS PGothic" charset="-128"/>
                        </a:defRPr>
                      </a:lvl4pPr>
                      <a:lvl5pPr marL="2057400" indent="-228600">
                        <a:lnSpc>
                          <a:spcPct val="90000"/>
                        </a:lnSpc>
                        <a:spcBef>
                          <a:spcPct val="30000"/>
                        </a:spcBef>
                        <a:buFont typeface="Arial" charset="0"/>
                        <a:defRPr sz="1200">
                          <a:solidFill>
                            <a:schemeClr val="tx2"/>
                          </a:solidFill>
                          <a:latin typeface="Arial" charset="0"/>
                          <a:ea typeface="MS PGothic" charset="-128"/>
                        </a:defRPr>
                      </a:lvl5pPr>
                      <a:lvl6pPr marL="2514600" indent="-2286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6pPr>
                      <a:lvl7pPr marL="2971800" indent="-2286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7pPr>
                      <a:lvl8pPr marL="3429000" indent="-2286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8pPr>
                      <a:lvl9pPr marL="3886200" indent="-2286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9pPr>
                    </a:lstStyle>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x-none" sz="1000" b="0" i="0" u="none" strike="noStrike" cap="none" normalizeH="0" baseline="0">
                          <a:ln>
                            <a:noFill/>
                          </a:ln>
                          <a:solidFill>
                            <a:srgbClr val="000000"/>
                          </a:solidFill>
                          <a:effectLst/>
                          <a:latin typeface="Segoe UI" charset="0"/>
                          <a:ea typeface="MS PGothic" charset="-128"/>
                        </a:rPr>
                        <a:t>164.308 (a)(1)(ii)(D) Information System Activity Review </a:t>
                      </a:r>
                    </a:p>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x-none" sz="1000" b="0" i="0" u="none" strike="noStrike" cap="none" normalizeH="0" baseline="0">
                          <a:ln>
                            <a:noFill/>
                          </a:ln>
                          <a:solidFill>
                            <a:srgbClr val="000000"/>
                          </a:solidFill>
                          <a:effectLst/>
                          <a:latin typeface="Segoe UI" charset="0"/>
                          <a:ea typeface="MS PGothic" charset="-128"/>
                        </a:rPr>
                        <a:t>164.308 (a)(6)(i) Login Monitoring </a:t>
                      </a:r>
                    </a:p>
                    <a:p>
                      <a:pPr marL="171450" marR="0" lvl="0"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x-none" sz="1000" b="0" i="0" u="none" strike="noStrike" cap="none" normalizeH="0" baseline="0">
                          <a:ln>
                            <a:noFill/>
                          </a:ln>
                          <a:solidFill>
                            <a:srgbClr val="000000"/>
                          </a:solidFill>
                          <a:effectLst/>
                          <a:latin typeface="Segoe UI" charset="0"/>
                          <a:ea typeface="MS PGothic" charset="-128"/>
                        </a:rPr>
                        <a:t>164.312 (b) Audit Controls</a:t>
                      </a:r>
                      <a:endParaRPr kumimoji="0" lang="en-US" altLang="x-none" sz="1000" b="0" i="0" u="none" strike="noStrike" cap="none" normalizeH="0" baseline="0">
                        <a:ln>
                          <a:noFill/>
                        </a:ln>
                        <a:solidFill>
                          <a:schemeClr val="tx1"/>
                        </a:solidFill>
                        <a:effectLst/>
                        <a:latin typeface="Arial" charset="0"/>
                        <a:ea typeface="MS PGothic" charset="-128"/>
                      </a:endParaRPr>
                    </a:p>
                  </a:txBody>
                  <a:tcPr marT="34285" marB="3428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9E8"/>
                    </a:solidFill>
                  </a:tcPr>
                </a:tc>
              </a:tr>
              <a:tr h="1227138">
                <a:tc>
                  <a:txBody>
                    <a:bodyPr/>
                    <a:lstStyle>
                      <a:lvl1pPr marL="342900" indent="-342900">
                        <a:lnSpc>
                          <a:spcPct val="90000"/>
                        </a:lnSpc>
                        <a:spcBef>
                          <a:spcPct val="30000"/>
                        </a:spcBef>
                        <a:buFont typeface="Arial" charset="0"/>
                        <a:defRPr sz="1900">
                          <a:solidFill>
                            <a:schemeClr val="tx2"/>
                          </a:solidFill>
                          <a:latin typeface="Arial" charset="0"/>
                          <a:ea typeface="MS PGothic" charset="-128"/>
                        </a:defRPr>
                      </a:lvl1pPr>
                      <a:lvl2pPr>
                        <a:lnSpc>
                          <a:spcPct val="90000"/>
                        </a:lnSpc>
                        <a:spcBef>
                          <a:spcPct val="30000"/>
                        </a:spcBef>
                        <a:buFont typeface="Arial" charset="0"/>
                        <a:defRPr sz="1600">
                          <a:solidFill>
                            <a:schemeClr val="tx2"/>
                          </a:solidFill>
                          <a:latin typeface="Arial" charset="0"/>
                          <a:ea typeface="MS PGothic" charset="-128"/>
                        </a:defRPr>
                      </a:lvl2pPr>
                      <a:lvl3pPr marL="1143000" indent="-228600">
                        <a:lnSpc>
                          <a:spcPct val="90000"/>
                        </a:lnSpc>
                        <a:spcBef>
                          <a:spcPct val="30000"/>
                        </a:spcBef>
                        <a:buFont typeface="Arial" charset="0"/>
                        <a:defRPr sz="1300">
                          <a:solidFill>
                            <a:schemeClr val="tx2"/>
                          </a:solidFill>
                          <a:latin typeface="Arial" charset="0"/>
                          <a:ea typeface="MS PGothic" charset="-128"/>
                        </a:defRPr>
                      </a:lvl3pPr>
                      <a:lvl4pPr marL="1600200" indent="-228600">
                        <a:lnSpc>
                          <a:spcPct val="90000"/>
                        </a:lnSpc>
                        <a:spcBef>
                          <a:spcPct val="30000"/>
                        </a:spcBef>
                        <a:buFont typeface="Arial" charset="0"/>
                        <a:defRPr sz="1200">
                          <a:solidFill>
                            <a:schemeClr val="tx2"/>
                          </a:solidFill>
                          <a:latin typeface="Arial" charset="0"/>
                          <a:ea typeface="MS PGothic" charset="-128"/>
                        </a:defRPr>
                      </a:lvl4pPr>
                      <a:lvl5pPr marL="2057400" indent="-228600">
                        <a:lnSpc>
                          <a:spcPct val="90000"/>
                        </a:lnSpc>
                        <a:spcBef>
                          <a:spcPct val="30000"/>
                        </a:spcBef>
                        <a:buFont typeface="Arial" charset="0"/>
                        <a:defRPr sz="1200">
                          <a:solidFill>
                            <a:schemeClr val="tx2"/>
                          </a:solidFill>
                          <a:latin typeface="Arial" charset="0"/>
                          <a:ea typeface="MS PGothic" charset="-128"/>
                        </a:defRPr>
                      </a:lvl5pPr>
                      <a:lvl6pPr marL="2514600" indent="-2286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6pPr>
                      <a:lvl7pPr marL="2971800" indent="-2286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7pPr>
                      <a:lvl8pPr marL="3429000" indent="-2286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8pPr>
                      <a:lvl9pPr marL="3886200" indent="-2286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9pPr>
                    </a:lstStyle>
                    <a:p>
                      <a:pPr marL="0" marR="0" lvl="1" indent="0" algn="ctr" defTabSz="914400" rtl="0" eaLnBrk="1" fontAlgn="base" latinLnBrk="0" hangingPunct="1">
                        <a:lnSpc>
                          <a:spcPct val="100000"/>
                        </a:lnSpc>
                        <a:spcBef>
                          <a:spcPct val="0"/>
                        </a:spcBef>
                        <a:spcAft>
                          <a:spcPct val="0"/>
                        </a:spcAft>
                        <a:buClrTx/>
                        <a:buSzTx/>
                        <a:buFont typeface="Arial" charset="0"/>
                        <a:buNone/>
                        <a:tabLst/>
                      </a:pPr>
                      <a:r>
                        <a:rPr kumimoji="0" lang="en-US" altLang="x-none" sz="1400" b="0" i="0" u="none" strike="noStrike" cap="none" normalizeH="0" baseline="0">
                          <a:ln>
                            <a:noFill/>
                          </a:ln>
                          <a:solidFill>
                            <a:srgbClr val="FFFFFF"/>
                          </a:solidFill>
                          <a:effectLst/>
                          <a:latin typeface="Segoe UI" charset="0"/>
                          <a:ea typeface="MS PGothic" charset="-128"/>
                        </a:rPr>
                        <a:t>Alert Logic Threat Manager™</a:t>
                      </a:r>
                      <a:endParaRPr kumimoji="0" lang="en-US" altLang="x-none" sz="1400" b="0" i="0" u="none" strike="noStrike" cap="none" normalizeH="0" baseline="0">
                        <a:ln>
                          <a:noFill/>
                        </a:ln>
                        <a:solidFill>
                          <a:srgbClr val="000000"/>
                        </a:solidFill>
                        <a:effectLst/>
                        <a:latin typeface="Arial" charset="0"/>
                        <a:ea typeface="MS PGothic" charset="-128"/>
                      </a:endParaRPr>
                    </a:p>
                  </a:txBody>
                  <a:tcPr marT="34285" marB="3428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342900" indent="-342900">
                        <a:lnSpc>
                          <a:spcPct val="90000"/>
                        </a:lnSpc>
                        <a:spcBef>
                          <a:spcPct val="30000"/>
                        </a:spcBef>
                        <a:buFont typeface="Arial" charset="0"/>
                        <a:defRPr sz="1900">
                          <a:solidFill>
                            <a:schemeClr val="tx2"/>
                          </a:solidFill>
                          <a:latin typeface="Arial" charset="0"/>
                          <a:ea typeface="MS PGothic" charset="-128"/>
                        </a:defRPr>
                      </a:lvl1pPr>
                      <a:lvl2pPr marL="171450" indent="-171450">
                        <a:lnSpc>
                          <a:spcPct val="90000"/>
                        </a:lnSpc>
                        <a:spcBef>
                          <a:spcPct val="30000"/>
                        </a:spcBef>
                        <a:buFont typeface="Arial" charset="0"/>
                        <a:defRPr sz="1600">
                          <a:solidFill>
                            <a:schemeClr val="tx2"/>
                          </a:solidFill>
                          <a:latin typeface="Arial" charset="0"/>
                          <a:ea typeface="MS PGothic" charset="-128"/>
                        </a:defRPr>
                      </a:lvl2pPr>
                      <a:lvl3pPr marL="1143000" indent="-228600">
                        <a:lnSpc>
                          <a:spcPct val="90000"/>
                        </a:lnSpc>
                        <a:spcBef>
                          <a:spcPct val="30000"/>
                        </a:spcBef>
                        <a:buFont typeface="Arial" charset="0"/>
                        <a:defRPr sz="1300">
                          <a:solidFill>
                            <a:schemeClr val="tx2"/>
                          </a:solidFill>
                          <a:latin typeface="Arial" charset="0"/>
                          <a:ea typeface="MS PGothic" charset="-128"/>
                        </a:defRPr>
                      </a:lvl3pPr>
                      <a:lvl4pPr marL="1600200" indent="-228600">
                        <a:lnSpc>
                          <a:spcPct val="90000"/>
                        </a:lnSpc>
                        <a:spcBef>
                          <a:spcPct val="30000"/>
                        </a:spcBef>
                        <a:buFont typeface="Arial" charset="0"/>
                        <a:defRPr sz="1200">
                          <a:solidFill>
                            <a:schemeClr val="tx2"/>
                          </a:solidFill>
                          <a:latin typeface="Arial" charset="0"/>
                          <a:ea typeface="MS PGothic" charset="-128"/>
                        </a:defRPr>
                      </a:lvl4pPr>
                      <a:lvl5pPr marL="2057400" indent="-228600">
                        <a:lnSpc>
                          <a:spcPct val="90000"/>
                        </a:lnSpc>
                        <a:spcBef>
                          <a:spcPct val="30000"/>
                        </a:spcBef>
                        <a:buFont typeface="Arial" charset="0"/>
                        <a:defRPr sz="1200">
                          <a:solidFill>
                            <a:schemeClr val="tx2"/>
                          </a:solidFill>
                          <a:latin typeface="Arial" charset="0"/>
                          <a:ea typeface="MS PGothic" charset="-128"/>
                        </a:defRPr>
                      </a:lvl5pPr>
                      <a:lvl6pPr marL="2514600" indent="-2286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6pPr>
                      <a:lvl7pPr marL="2971800" indent="-2286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7pPr>
                      <a:lvl8pPr marL="3429000" indent="-2286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8pPr>
                      <a:lvl9pPr marL="3886200" indent="-2286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9pPr>
                    </a:lstStyle>
                    <a:p>
                      <a:pPr marL="171450" marR="0" lvl="1"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x-none" sz="900" b="0" i="0" u="none" strike="noStrike" cap="none" normalizeH="0" baseline="0">
                          <a:ln>
                            <a:noFill/>
                          </a:ln>
                          <a:solidFill>
                            <a:srgbClr val="000000"/>
                          </a:solidFill>
                          <a:effectLst/>
                          <a:latin typeface="Segoe UI" charset="0"/>
                          <a:ea typeface="MS PGothic" charset="-128"/>
                        </a:rPr>
                        <a:t>5.1.1 Monitor zero day attacks not covered by anti-virus</a:t>
                      </a:r>
                    </a:p>
                    <a:p>
                      <a:pPr marL="171450" marR="0" lvl="1"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x-none" sz="900" b="0" i="0" u="none" strike="noStrike" cap="none" normalizeH="0" baseline="0">
                          <a:ln>
                            <a:noFill/>
                          </a:ln>
                          <a:solidFill>
                            <a:srgbClr val="000000"/>
                          </a:solidFill>
                          <a:effectLst/>
                          <a:latin typeface="Segoe UI" charset="0"/>
                          <a:ea typeface="MS PGothic" charset="-128"/>
                        </a:rPr>
                        <a:t>6.2    Identify newly discovered security vulnerabilities</a:t>
                      </a:r>
                    </a:p>
                    <a:p>
                      <a:pPr marL="171450" marR="0" lvl="1"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x-none" sz="900" b="0" i="0" u="none" strike="noStrike" cap="none" normalizeH="0" baseline="0">
                          <a:ln>
                            <a:noFill/>
                          </a:ln>
                          <a:solidFill>
                            <a:srgbClr val="000000"/>
                          </a:solidFill>
                          <a:effectLst/>
                          <a:latin typeface="Segoe UI" charset="0"/>
                          <a:ea typeface="MS PGothic" charset="-128"/>
                        </a:rPr>
                        <a:t>11.2   Perform network vulnerability scans quarterly by an ASV or after any significant network change</a:t>
                      </a:r>
                    </a:p>
                    <a:p>
                      <a:pPr marL="171450" marR="0" lvl="1"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x-none" sz="900" b="0" i="0" u="none" strike="noStrike" cap="none" normalizeH="0" baseline="0">
                          <a:ln>
                            <a:noFill/>
                          </a:ln>
                          <a:solidFill>
                            <a:srgbClr val="000000"/>
                          </a:solidFill>
                          <a:effectLst/>
                          <a:latin typeface="Segoe UI" charset="0"/>
                          <a:ea typeface="MS PGothic" charset="-128"/>
                        </a:rPr>
                        <a:t>11.4   Maintain IDS/IPS to monitor and alert personnel; keep engines up to date</a:t>
                      </a:r>
                      <a:endParaRPr kumimoji="0" lang="en-US" altLang="x-none" sz="900" b="0" i="0" u="none" strike="noStrike" cap="none" normalizeH="0" baseline="0">
                        <a:ln>
                          <a:noFill/>
                        </a:ln>
                        <a:solidFill>
                          <a:srgbClr val="000000"/>
                        </a:solidFill>
                        <a:effectLst/>
                        <a:latin typeface="Arial" charset="0"/>
                        <a:ea typeface="MS PGothic" charset="-128"/>
                      </a:endParaRPr>
                    </a:p>
                  </a:txBody>
                  <a:tcPr marT="34285" marB="3428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D0CD"/>
                    </a:solidFill>
                  </a:tcPr>
                </a:tc>
                <a:tc>
                  <a:txBody>
                    <a:bodyPr/>
                    <a:lstStyle>
                      <a:lvl1pPr marL="171450" indent="-171450">
                        <a:lnSpc>
                          <a:spcPct val="90000"/>
                        </a:lnSpc>
                        <a:spcBef>
                          <a:spcPct val="30000"/>
                        </a:spcBef>
                        <a:buFont typeface="Arial" charset="0"/>
                        <a:defRPr sz="1900">
                          <a:solidFill>
                            <a:schemeClr val="tx2"/>
                          </a:solidFill>
                          <a:latin typeface="Arial" charset="0"/>
                          <a:ea typeface="MS PGothic" charset="-128"/>
                        </a:defRPr>
                      </a:lvl1pPr>
                      <a:lvl2pPr marL="742950" indent="-285750">
                        <a:lnSpc>
                          <a:spcPct val="90000"/>
                        </a:lnSpc>
                        <a:spcBef>
                          <a:spcPct val="30000"/>
                        </a:spcBef>
                        <a:buFont typeface="Arial" charset="0"/>
                        <a:defRPr sz="1600">
                          <a:solidFill>
                            <a:schemeClr val="tx2"/>
                          </a:solidFill>
                          <a:latin typeface="Arial" charset="0"/>
                          <a:ea typeface="MS PGothic" charset="-128"/>
                        </a:defRPr>
                      </a:lvl2pPr>
                      <a:lvl3pPr marL="1143000" indent="-228600">
                        <a:lnSpc>
                          <a:spcPct val="90000"/>
                        </a:lnSpc>
                        <a:spcBef>
                          <a:spcPct val="30000"/>
                        </a:spcBef>
                        <a:buFont typeface="Arial" charset="0"/>
                        <a:defRPr sz="1300">
                          <a:solidFill>
                            <a:schemeClr val="tx2"/>
                          </a:solidFill>
                          <a:latin typeface="Arial" charset="0"/>
                          <a:ea typeface="MS PGothic" charset="-128"/>
                        </a:defRPr>
                      </a:lvl3pPr>
                      <a:lvl4pPr marL="1600200" indent="-228600">
                        <a:lnSpc>
                          <a:spcPct val="90000"/>
                        </a:lnSpc>
                        <a:spcBef>
                          <a:spcPct val="30000"/>
                        </a:spcBef>
                        <a:buFont typeface="Arial" charset="0"/>
                        <a:defRPr sz="1200">
                          <a:solidFill>
                            <a:schemeClr val="tx2"/>
                          </a:solidFill>
                          <a:latin typeface="Arial" charset="0"/>
                          <a:ea typeface="MS PGothic" charset="-128"/>
                        </a:defRPr>
                      </a:lvl4pPr>
                      <a:lvl5pPr marL="2057400" indent="-228600">
                        <a:lnSpc>
                          <a:spcPct val="90000"/>
                        </a:lnSpc>
                        <a:spcBef>
                          <a:spcPct val="30000"/>
                        </a:spcBef>
                        <a:buFont typeface="Arial" charset="0"/>
                        <a:defRPr sz="1200">
                          <a:solidFill>
                            <a:schemeClr val="tx2"/>
                          </a:solidFill>
                          <a:latin typeface="Arial" charset="0"/>
                          <a:ea typeface="MS PGothic" charset="-128"/>
                        </a:defRPr>
                      </a:lvl5pPr>
                      <a:lvl6pPr marL="2514600" indent="-228600" defTabSz="6858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6pPr>
                      <a:lvl7pPr marL="2971800" indent="-228600" defTabSz="6858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7pPr>
                      <a:lvl8pPr marL="3429000" indent="-228600" defTabSz="6858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8pPr>
                      <a:lvl9pPr marL="3886200" indent="-228600" defTabSz="6858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9pPr>
                    </a:lstStyle>
                    <a:p>
                      <a:pPr marL="171450" marR="0" lvl="0" indent="-171450" algn="l" defTabSz="685800" rtl="0" eaLnBrk="1" fontAlgn="base" latinLnBrk="0" hangingPunct="1">
                        <a:lnSpc>
                          <a:spcPct val="100000"/>
                        </a:lnSpc>
                        <a:spcBef>
                          <a:spcPct val="0"/>
                        </a:spcBef>
                        <a:spcAft>
                          <a:spcPct val="0"/>
                        </a:spcAft>
                        <a:buClrTx/>
                        <a:buSzTx/>
                        <a:buFont typeface="Arial" charset="0"/>
                        <a:buChar char="•"/>
                        <a:tabLst/>
                      </a:pPr>
                      <a:r>
                        <a:rPr kumimoji="0" lang="en-US" altLang="x-none" sz="1000" b="0" i="0" u="none" strike="noStrike" cap="none" normalizeH="0" baseline="0">
                          <a:ln>
                            <a:noFill/>
                          </a:ln>
                          <a:solidFill>
                            <a:srgbClr val="000000"/>
                          </a:solidFill>
                          <a:effectLst/>
                          <a:latin typeface="Segoe UI" charset="0"/>
                          <a:ea typeface="MS PGothic" charset="-128"/>
                        </a:rPr>
                        <a:t>DS5.9 Malicious Software Prevention, Detection and Correction</a:t>
                      </a:r>
                    </a:p>
                    <a:p>
                      <a:pPr marL="171450" marR="0" lvl="0" indent="-171450" algn="l" defTabSz="685800" rtl="0" eaLnBrk="1" fontAlgn="base" latinLnBrk="0" hangingPunct="1">
                        <a:lnSpc>
                          <a:spcPct val="100000"/>
                        </a:lnSpc>
                        <a:spcBef>
                          <a:spcPct val="0"/>
                        </a:spcBef>
                        <a:spcAft>
                          <a:spcPct val="0"/>
                        </a:spcAft>
                        <a:buClrTx/>
                        <a:buSzTx/>
                        <a:buFont typeface="Arial" charset="0"/>
                        <a:buChar char="•"/>
                        <a:tabLst/>
                      </a:pPr>
                      <a:r>
                        <a:rPr kumimoji="0" lang="en-US" altLang="x-none" sz="1000" b="0" i="0" u="none" strike="noStrike" cap="none" normalizeH="0" baseline="0">
                          <a:ln>
                            <a:noFill/>
                          </a:ln>
                          <a:solidFill>
                            <a:srgbClr val="000000"/>
                          </a:solidFill>
                          <a:effectLst/>
                          <a:latin typeface="Segoe UI" charset="0"/>
                          <a:ea typeface="MS PGothic" charset="-128"/>
                        </a:rPr>
                        <a:t>DS 5.6 Security Incident Definition</a:t>
                      </a:r>
                    </a:p>
                    <a:p>
                      <a:pPr marL="171450" marR="0" lvl="0" indent="-171450" algn="l" defTabSz="685800" rtl="0" eaLnBrk="1" fontAlgn="base" latinLnBrk="0" hangingPunct="1">
                        <a:lnSpc>
                          <a:spcPct val="100000"/>
                        </a:lnSpc>
                        <a:spcBef>
                          <a:spcPct val="0"/>
                        </a:spcBef>
                        <a:spcAft>
                          <a:spcPct val="0"/>
                        </a:spcAft>
                        <a:buClrTx/>
                        <a:buSzTx/>
                        <a:buFont typeface="Arial" charset="0"/>
                        <a:buChar char="•"/>
                        <a:tabLst/>
                      </a:pPr>
                      <a:r>
                        <a:rPr kumimoji="0" lang="en-US" altLang="x-none" sz="1000" b="0" i="0" u="none" strike="noStrike" cap="none" normalizeH="0" baseline="0">
                          <a:ln>
                            <a:noFill/>
                          </a:ln>
                          <a:solidFill>
                            <a:srgbClr val="000000"/>
                          </a:solidFill>
                          <a:effectLst/>
                          <a:latin typeface="Segoe UI" charset="0"/>
                          <a:ea typeface="MS PGothic" charset="-128"/>
                        </a:rPr>
                        <a:t>DS 5.10 Network Security</a:t>
                      </a:r>
                      <a:endParaRPr kumimoji="0" lang="en-US" altLang="x-none" sz="1000" b="0" i="0" u="none" strike="noStrike" cap="none" normalizeH="0" baseline="0">
                        <a:ln>
                          <a:noFill/>
                        </a:ln>
                        <a:solidFill>
                          <a:srgbClr val="000000"/>
                        </a:solidFill>
                        <a:effectLst/>
                        <a:latin typeface="Arial" charset="0"/>
                        <a:ea typeface="MS PGothic" charset="-128"/>
                      </a:endParaRPr>
                    </a:p>
                  </a:txBody>
                  <a:tcPr marT="34285" marB="3428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D0CD"/>
                    </a:solidFill>
                  </a:tcPr>
                </a:tc>
                <a:tc>
                  <a:txBody>
                    <a:bodyPr/>
                    <a:lstStyle>
                      <a:lvl1pPr marL="342900" indent="-342900">
                        <a:lnSpc>
                          <a:spcPct val="90000"/>
                        </a:lnSpc>
                        <a:spcBef>
                          <a:spcPct val="30000"/>
                        </a:spcBef>
                        <a:buFont typeface="Arial" charset="0"/>
                        <a:defRPr sz="1900">
                          <a:solidFill>
                            <a:schemeClr val="tx2"/>
                          </a:solidFill>
                          <a:latin typeface="Arial" charset="0"/>
                          <a:ea typeface="MS PGothic" charset="-128"/>
                        </a:defRPr>
                      </a:lvl1pPr>
                      <a:lvl2pPr marL="171450" indent="-171450">
                        <a:lnSpc>
                          <a:spcPct val="90000"/>
                        </a:lnSpc>
                        <a:spcBef>
                          <a:spcPct val="30000"/>
                        </a:spcBef>
                        <a:buFont typeface="Arial" charset="0"/>
                        <a:defRPr sz="1600">
                          <a:solidFill>
                            <a:schemeClr val="tx2"/>
                          </a:solidFill>
                          <a:latin typeface="Arial" charset="0"/>
                          <a:ea typeface="MS PGothic" charset="-128"/>
                        </a:defRPr>
                      </a:lvl2pPr>
                      <a:lvl3pPr marL="1143000" indent="-228600">
                        <a:lnSpc>
                          <a:spcPct val="90000"/>
                        </a:lnSpc>
                        <a:spcBef>
                          <a:spcPct val="30000"/>
                        </a:spcBef>
                        <a:buFont typeface="Arial" charset="0"/>
                        <a:defRPr sz="1300">
                          <a:solidFill>
                            <a:schemeClr val="tx2"/>
                          </a:solidFill>
                          <a:latin typeface="Arial" charset="0"/>
                          <a:ea typeface="MS PGothic" charset="-128"/>
                        </a:defRPr>
                      </a:lvl3pPr>
                      <a:lvl4pPr marL="1600200" indent="-228600">
                        <a:lnSpc>
                          <a:spcPct val="90000"/>
                        </a:lnSpc>
                        <a:spcBef>
                          <a:spcPct val="30000"/>
                        </a:spcBef>
                        <a:buFont typeface="Arial" charset="0"/>
                        <a:defRPr sz="1200">
                          <a:solidFill>
                            <a:schemeClr val="tx2"/>
                          </a:solidFill>
                          <a:latin typeface="Arial" charset="0"/>
                          <a:ea typeface="MS PGothic" charset="-128"/>
                        </a:defRPr>
                      </a:lvl4pPr>
                      <a:lvl5pPr marL="2057400" indent="-228600">
                        <a:lnSpc>
                          <a:spcPct val="90000"/>
                        </a:lnSpc>
                        <a:spcBef>
                          <a:spcPct val="30000"/>
                        </a:spcBef>
                        <a:buFont typeface="Arial" charset="0"/>
                        <a:defRPr sz="1200">
                          <a:solidFill>
                            <a:schemeClr val="tx2"/>
                          </a:solidFill>
                          <a:latin typeface="Arial" charset="0"/>
                          <a:ea typeface="MS PGothic" charset="-128"/>
                        </a:defRPr>
                      </a:lvl5pPr>
                      <a:lvl6pPr marL="2514600" indent="-2286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6pPr>
                      <a:lvl7pPr marL="2971800" indent="-2286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7pPr>
                      <a:lvl8pPr marL="3429000" indent="-2286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8pPr>
                      <a:lvl9pPr marL="3886200" indent="-2286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9pPr>
                    </a:lstStyle>
                    <a:p>
                      <a:pPr marL="171450" marR="0" lvl="1"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x-none" sz="1000" b="0" i="0" u="none" strike="noStrike" cap="none" normalizeH="0" baseline="0">
                          <a:ln>
                            <a:noFill/>
                          </a:ln>
                          <a:solidFill>
                            <a:srgbClr val="000000"/>
                          </a:solidFill>
                          <a:effectLst/>
                          <a:latin typeface="Segoe UI" charset="0"/>
                          <a:ea typeface="MS PGothic" charset="-128"/>
                        </a:rPr>
                        <a:t>164.308 (a)(1)(ii)(A) Risk Analysis </a:t>
                      </a:r>
                    </a:p>
                    <a:p>
                      <a:pPr marL="171450" marR="0" lvl="1"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x-none" sz="1000" b="0" i="0" u="none" strike="noStrike" cap="none" normalizeH="0" baseline="0">
                          <a:ln>
                            <a:noFill/>
                          </a:ln>
                          <a:solidFill>
                            <a:srgbClr val="000000"/>
                          </a:solidFill>
                          <a:effectLst/>
                          <a:latin typeface="Segoe UI" charset="0"/>
                          <a:ea typeface="MS PGothic" charset="-128"/>
                        </a:rPr>
                        <a:t>164.308 (a)(1)(ii)(B) Risk Management </a:t>
                      </a:r>
                    </a:p>
                    <a:p>
                      <a:pPr marL="171450" marR="0" lvl="1"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x-none" sz="1000" b="0" i="0" u="none" strike="noStrike" cap="none" normalizeH="0" baseline="0">
                          <a:ln>
                            <a:noFill/>
                          </a:ln>
                          <a:solidFill>
                            <a:srgbClr val="000000"/>
                          </a:solidFill>
                          <a:effectLst/>
                          <a:latin typeface="Segoe UI" charset="0"/>
                          <a:ea typeface="MS PGothic" charset="-128"/>
                        </a:rPr>
                        <a:t>164.308 (a)(5)(ii)(B) Protection from Malicious Software</a:t>
                      </a:r>
                    </a:p>
                    <a:p>
                      <a:pPr marL="171450" marR="0" lvl="1" indent="-171450" algn="l" defTabSz="914400" rtl="0" eaLnBrk="1" fontAlgn="base" latinLnBrk="0" hangingPunct="1">
                        <a:lnSpc>
                          <a:spcPct val="100000"/>
                        </a:lnSpc>
                        <a:spcBef>
                          <a:spcPct val="0"/>
                        </a:spcBef>
                        <a:spcAft>
                          <a:spcPct val="0"/>
                        </a:spcAft>
                        <a:buClrTx/>
                        <a:buSzTx/>
                        <a:buFont typeface="Arial" charset="0"/>
                        <a:buChar char="•"/>
                        <a:tabLst/>
                      </a:pPr>
                      <a:r>
                        <a:rPr kumimoji="0" lang="en-US" altLang="x-none" sz="1000" b="0" i="0" u="none" strike="noStrike" cap="none" normalizeH="0" baseline="0">
                          <a:ln>
                            <a:noFill/>
                          </a:ln>
                          <a:solidFill>
                            <a:srgbClr val="000000"/>
                          </a:solidFill>
                          <a:effectLst/>
                          <a:latin typeface="Segoe UI" charset="0"/>
                          <a:ea typeface="MS PGothic" charset="-128"/>
                        </a:rPr>
                        <a:t>164.308 (a)(6)(iii) Response &amp; Reporting</a:t>
                      </a:r>
                      <a:endParaRPr kumimoji="0" lang="en-US" altLang="x-none" sz="700" b="0" i="0" u="none" strike="noStrike" cap="none" normalizeH="0" baseline="0">
                        <a:ln>
                          <a:noFill/>
                        </a:ln>
                        <a:solidFill>
                          <a:srgbClr val="000000"/>
                        </a:solidFill>
                        <a:effectLst/>
                        <a:latin typeface="Arial" charset="0"/>
                        <a:ea typeface="MS PGothic" charset="-128"/>
                      </a:endParaRPr>
                    </a:p>
                  </a:txBody>
                  <a:tcPr marT="34285" marB="3428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D0CD"/>
                    </a:solidFill>
                  </a:tcPr>
                </a:tc>
              </a:tr>
              <a:tr h="420688">
                <a:tc gridSpan="4">
                  <a:txBody>
                    <a:bodyPr/>
                    <a:lstStyle>
                      <a:lvl1pPr>
                        <a:lnSpc>
                          <a:spcPct val="90000"/>
                        </a:lnSpc>
                        <a:spcBef>
                          <a:spcPct val="30000"/>
                        </a:spcBef>
                        <a:buFont typeface="Arial" charset="0"/>
                        <a:defRPr sz="1900">
                          <a:solidFill>
                            <a:schemeClr val="tx2"/>
                          </a:solidFill>
                          <a:latin typeface="Arial" charset="0"/>
                          <a:ea typeface="MS PGothic" charset="-128"/>
                        </a:defRPr>
                      </a:lvl1pPr>
                      <a:lvl2pPr marL="742950" indent="-285750">
                        <a:lnSpc>
                          <a:spcPct val="90000"/>
                        </a:lnSpc>
                        <a:spcBef>
                          <a:spcPct val="30000"/>
                        </a:spcBef>
                        <a:buFont typeface="Arial" charset="0"/>
                        <a:defRPr sz="1600">
                          <a:solidFill>
                            <a:schemeClr val="tx2"/>
                          </a:solidFill>
                          <a:latin typeface="Arial" charset="0"/>
                          <a:ea typeface="MS PGothic" charset="-128"/>
                        </a:defRPr>
                      </a:lvl2pPr>
                      <a:lvl3pPr marL="1143000" indent="-228600">
                        <a:lnSpc>
                          <a:spcPct val="90000"/>
                        </a:lnSpc>
                        <a:spcBef>
                          <a:spcPct val="30000"/>
                        </a:spcBef>
                        <a:buFont typeface="Arial" charset="0"/>
                        <a:defRPr sz="1300">
                          <a:solidFill>
                            <a:schemeClr val="tx2"/>
                          </a:solidFill>
                          <a:latin typeface="Arial" charset="0"/>
                          <a:ea typeface="MS PGothic" charset="-128"/>
                        </a:defRPr>
                      </a:lvl3pPr>
                      <a:lvl4pPr marL="1600200" indent="-228600">
                        <a:lnSpc>
                          <a:spcPct val="90000"/>
                        </a:lnSpc>
                        <a:spcBef>
                          <a:spcPct val="30000"/>
                        </a:spcBef>
                        <a:buFont typeface="Arial" charset="0"/>
                        <a:defRPr sz="1200">
                          <a:solidFill>
                            <a:schemeClr val="tx2"/>
                          </a:solidFill>
                          <a:latin typeface="Arial" charset="0"/>
                          <a:ea typeface="MS PGothic" charset="-128"/>
                        </a:defRPr>
                      </a:lvl4pPr>
                      <a:lvl5pPr marL="2057400" indent="-228600">
                        <a:lnSpc>
                          <a:spcPct val="90000"/>
                        </a:lnSpc>
                        <a:spcBef>
                          <a:spcPct val="30000"/>
                        </a:spcBef>
                        <a:buFont typeface="Arial" charset="0"/>
                        <a:defRPr sz="1200">
                          <a:solidFill>
                            <a:schemeClr val="tx2"/>
                          </a:solidFill>
                          <a:latin typeface="Arial" charset="0"/>
                          <a:ea typeface="MS PGothic" charset="-128"/>
                        </a:defRPr>
                      </a:lvl5pPr>
                      <a:lvl6pPr marL="2514600" indent="-228600" defTabSz="6858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6pPr>
                      <a:lvl7pPr marL="2971800" indent="-228600" defTabSz="6858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7pPr>
                      <a:lvl8pPr marL="3429000" indent="-228600" defTabSz="6858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8pPr>
                      <a:lvl9pPr marL="3886200" indent="-228600" defTabSz="685800" eaLnBrk="0" fontAlgn="base" hangingPunct="0">
                        <a:lnSpc>
                          <a:spcPct val="90000"/>
                        </a:lnSpc>
                        <a:spcBef>
                          <a:spcPct val="30000"/>
                        </a:spcBef>
                        <a:spcAft>
                          <a:spcPct val="0"/>
                        </a:spcAft>
                        <a:buFont typeface="Arial" charset="0"/>
                        <a:defRPr sz="1200">
                          <a:solidFill>
                            <a:schemeClr val="tx2"/>
                          </a:solidFill>
                          <a:latin typeface="Arial" charset="0"/>
                          <a:ea typeface="MS PGothic" charset="-128"/>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rgbClr val="FFFFFF"/>
                          </a:solidFill>
                          <a:effectLst/>
                          <a:latin typeface="Segoe UI" charset="0"/>
                          <a:ea typeface="MS PGothic" charset="-128"/>
                        </a:rPr>
                        <a:t>Alert Logic Security Operations Center providing Monitoring, Protection, and Reporting  </a:t>
                      </a:r>
                      <a:endParaRPr kumimoji="0" lang="en-US" altLang="x-none" sz="1400" b="0" i="0" u="none" strike="noStrike" cap="none" normalizeH="0" baseline="0">
                        <a:ln>
                          <a:noFill/>
                        </a:ln>
                        <a:solidFill>
                          <a:schemeClr val="bg1"/>
                        </a:solidFill>
                        <a:effectLst/>
                        <a:latin typeface="Arial" charset="0"/>
                        <a:ea typeface="MS PGothic" charset="-128"/>
                      </a:endParaRPr>
                    </a:p>
                  </a:txBody>
                  <a:tcPr marT="34285" marB="3428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spTree>
    <p:extLst>
      <p:ext uri="{BB962C8B-B14F-4D97-AF65-F5344CB8AC3E}">
        <p14:creationId xmlns:p14="http://schemas.microsoft.com/office/powerpoint/2010/main" val="1453812655"/>
      </p:ext>
    </p:extLst>
  </p:cSld>
  <p:clrMapOvr>
    <a:masterClrMapping/>
  </p:clrMapOvr>
  <p:transition spd="med" advTm="8000">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5 r</a:t>
            </a:r>
            <a:r>
              <a:rPr lang="en-US" dirty="0" smtClean="0"/>
              <a:t>ecommendations to secure </a:t>
            </a:r>
            <a:r>
              <a:rPr lang="en-US" dirty="0"/>
              <a:t>y</a:t>
            </a:r>
            <a:r>
              <a:rPr lang="en-US" dirty="0" smtClean="0"/>
              <a:t>our cloud </a:t>
            </a:r>
            <a:r>
              <a:rPr lang="en-US" dirty="0"/>
              <a:t>a</a:t>
            </a:r>
            <a:r>
              <a:rPr lang="en-US" dirty="0" smtClean="0"/>
              <a:t>pplications</a:t>
            </a:r>
            <a:endParaRPr lang="en-US" dirty="0"/>
          </a:p>
        </p:txBody>
      </p:sp>
      <p:sp>
        <p:nvSpPr>
          <p:cNvPr id="3" name="Content Placeholder 2"/>
          <p:cNvSpPr>
            <a:spLocks noGrp="1"/>
          </p:cNvSpPr>
          <p:nvPr>
            <p:ph idx="1"/>
          </p:nvPr>
        </p:nvSpPr>
        <p:spPr/>
        <p:txBody>
          <a:bodyPr>
            <a:normAutofit/>
          </a:bodyPr>
          <a:lstStyle/>
          <a:p>
            <a:pPr marL="457200" indent="-457200">
              <a:buClr>
                <a:srgbClr val="FF7F14"/>
              </a:buClr>
              <a:buFont typeface="+mj-lt"/>
              <a:buAutoNum type="arabicPeriod"/>
            </a:pPr>
            <a:r>
              <a:rPr lang="en-US" dirty="0"/>
              <a:t>Know your responsibilities</a:t>
            </a:r>
          </a:p>
          <a:p>
            <a:pPr marL="457200" indent="-457200">
              <a:buClr>
                <a:srgbClr val="FF7F14"/>
              </a:buClr>
              <a:buFont typeface="+mj-lt"/>
              <a:buAutoNum type="arabicPeriod"/>
            </a:pPr>
            <a:r>
              <a:rPr lang="en-US" dirty="0"/>
              <a:t>Leverage native capabilities</a:t>
            </a:r>
          </a:p>
          <a:p>
            <a:pPr marL="457200" indent="-457200">
              <a:buClr>
                <a:srgbClr val="FF7F14"/>
              </a:buClr>
              <a:buFont typeface="+mj-lt"/>
              <a:buAutoNum type="arabicPeriod"/>
            </a:pPr>
            <a:r>
              <a:rPr lang="en-US" dirty="0"/>
              <a:t>Log e</a:t>
            </a:r>
            <a:r>
              <a:rPr lang="en-US" dirty="0" smtClean="0"/>
              <a:t>verything</a:t>
            </a:r>
            <a:endParaRPr lang="en-US" dirty="0"/>
          </a:p>
          <a:p>
            <a:pPr marL="457200" indent="-457200">
              <a:buClr>
                <a:srgbClr val="FF7F14"/>
              </a:buClr>
              <a:buFont typeface="+mj-lt"/>
              <a:buAutoNum type="arabicPeriod"/>
            </a:pPr>
            <a:r>
              <a:rPr lang="en-US" dirty="0" smtClean="0"/>
              <a:t>Put new processes in </a:t>
            </a:r>
            <a:r>
              <a:rPr lang="en-US" dirty="0"/>
              <a:t>place</a:t>
            </a:r>
          </a:p>
          <a:p>
            <a:pPr marL="457200" indent="-457200">
              <a:buClr>
                <a:srgbClr val="FF7F14"/>
              </a:buClr>
              <a:buFont typeface="+mj-lt"/>
              <a:buAutoNum type="arabicPeriod"/>
            </a:pPr>
            <a:r>
              <a:rPr lang="en-US" dirty="0"/>
              <a:t>Leverage </a:t>
            </a:r>
            <a:r>
              <a:rPr lang="en-US" dirty="0" smtClean="0"/>
              <a:t>expertise</a:t>
            </a:r>
            <a:endParaRPr lang="en-US" dirty="0"/>
          </a:p>
        </p:txBody>
      </p:sp>
      <p:sp>
        <p:nvSpPr>
          <p:cNvPr id="4" name="Rounded Rectangle 3"/>
          <p:cNvSpPr/>
          <p:nvPr/>
        </p:nvSpPr>
        <p:spPr>
          <a:xfrm>
            <a:off x="5814507" y="898264"/>
            <a:ext cx="2759338" cy="3372522"/>
          </a:xfrm>
          <a:prstGeom prst="roundRect">
            <a:avLst>
              <a:gd name="adj" fmla="val 6645"/>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Tree>
    <p:extLst>
      <p:ext uri="{BB962C8B-B14F-4D97-AF65-F5344CB8AC3E}">
        <p14:creationId xmlns:p14="http://schemas.microsoft.com/office/powerpoint/2010/main" val="3399464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1. </a:t>
            </a:r>
            <a:r>
              <a:rPr lang="en-US" dirty="0" smtClean="0"/>
              <a:t>Know your responsibilities</a:t>
            </a:r>
            <a:endParaRPr lang="en-US" sz="2000" dirty="0"/>
          </a:p>
        </p:txBody>
      </p:sp>
      <p:sp>
        <p:nvSpPr>
          <p:cNvPr id="5" name="TextBox 4"/>
          <p:cNvSpPr txBox="1"/>
          <p:nvPr/>
        </p:nvSpPr>
        <p:spPr>
          <a:xfrm>
            <a:off x="457200" y="951228"/>
            <a:ext cx="4654788" cy="2862322"/>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tabLst/>
              <a:defRPr/>
            </a:pPr>
            <a:r>
              <a:rPr lang="en-US" sz="2400" b="1" dirty="0">
                <a:solidFill>
                  <a:schemeClr val="tx2"/>
                </a:solidFill>
                <a:latin typeface="Arial" pitchFamily="34" charset="0"/>
                <a:cs typeface="Arial" pitchFamily="34" charset="0"/>
              </a:rPr>
              <a:t>Read Microsoft’s Shared Responsibility brief!</a:t>
            </a:r>
          </a:p>
          <a:p>
            <a:pPr lvl="1" indent="0" defTabSz="914400" fontAlgn="auto">
              <a:spcBef>
                <a:spcPts val="0"/>
              </a:spcBef>
              <a:spcAft>
                <a:spcPts val="0"/>
              </a:spcAft>
              <a:defRPr/>
            </a:pPr>
            <a:endParaRPr lang="en-US" sz="2400" b="1" dirty="0">
              <a:solidFill>
                <a:schemeClr val="tx2"/>
              </a:solidFill>
              <a:latin typeface="Arial" pitchFamily="34" charset="0"/>
              <a:cs typeface="Arial" pitchFamily="34" charset="0"/>
            </a:endParaRPr>
          </a:p>
          <a:p>
            <a:pPr marR="0" lvl="0" defTabSz="914400" eaLnBrk="1" fontAlgn="auto" latinLnBrk="0" hangingPunct="1">
              <a:lnSpc>
                <a:spcPct val="100000"/>
              </a:lnSpc>
              <a:spcBef>
                <a:spcPts val="0"/>
              </a:spcBef>
              <a:spcAft>
                <a:spcPts val="0"/>
              </a:spcAft>
              <a:buClrTx/>
              <a:buSzTx/>
              <a:tabLst/>
              <a:defRPr/>
            </a:pPr>
            <a:r>
              <a:rPr lang="en-US" sz="1800" dirty="0">
                <a:solidFill>
                  <a:schemeClr val="tx2"/>
                </a:solidFill>
                <a:latin typeface="Arial" pitchFamily="34" charset="0"/>
                <a:cs typeface="Arial" pitchFamily="34" charset="0"/>
              </a:rPr>
              <a:t>Learn the definitions</a:t>
            </a:r>
          </a:p>
          <a:p>
            <a:pPr marL="514350" lvl="1" indent="-171450" defTabSz="914400" fontAlgn="auto">
              <a:spcBef>
                <a:spcPts val="0"/>
              </a:spcBef>
              <a:spcAft>
                <a:spcPts val="0"/>
              </a:spcAft>
              <a:buClr>
                <a:srgbClr val="FF7F00"/>
              </a:buClr>
              <a:buFont typeface="Arial" panose="020B0604020202020204" pitchFamily="34" charset="0"/>
              <a:buChar char="•"/>
              <a:defRPr/>
            </a:pPr>
            <a:r>
              <a:rPr lang="en-US" sz="1800" dirty="0">
                <a:solidFill>
                  <a:schemeClr val="tx2"/>
                </a:solidFill>
                <a:latin typeface="Arial" pitchFamily="34" charset="0"/>
                <a:cs typeface="Arial" pitchFamily="34" charset="0"/>
              </a:rPr>
              <a:t>IaaS, PaaS, SaaS</a:t>
            </a:r>
          </a:p>
          <a:p>
            <a:pPr marL="514350" lvl="1" indent="-171450" defTabSz="914400" fontAlgn="auto">
              <a:spcBef>
                <a:spcPts val="0"/>
              </a:spcBef>
              <a:spcAft>
                <a:spcPts val="0"/>
              </a:spcAft>
              <a:buClr>
                <a:srgbClr val="FF7F00"/>
              </a:buClr>
              <a:buFont typeface="Arial" panose="020B0604020202020204" pitchFamily="34" charset="0"/>
              <a:buChar char="•"/>
              <a:defRPr/>
            </a:pPr>
            <a:r>
              <a:rPr lang="en-US" sz="1800" dirty="0">
                <a:solidFill>
                  <a:schemeClr val="tx2"/>
                </a:solidFill>
                <a:latin typeface="Arial" pitchFamily="34" charset="0"/>
                <a:cs typeface="Arial" pitchFamily="34" charset="0"/>
              </a:rPr>
              <a:t>Data classification</a:t>
            </a:r>
          </a:p>
          <a:p>
            <a:pPr marL="514350" lvl="1" indent="-171450" defTabSz="914400" fontAlgn="auto">
              <a:spcBef>
                <a:spcPts val="0"/>
              </a:spcBef>
              <a:spcAft>
                <a:spcPts val="0"/>
              </a:spcAft>
              <a:buClr>
                <a:srgbClr val="FF7F00"/>
              </a:buClr>
              <a:buFont typeface="Arial" panose="020B0604020202020204" pitchFamily="34" charset="0"/>
              <a:buChar char="•"/>
              <a:defRPr/>
            </a:pPr>
            <a:r>
              <a:rPr lang="en-US" sz="1800" dirty="0">
                <a:solidFill>
                  <a:schemeClr val="tx2"/>
                </a:solidFill>
                <a:latin typeface="Arial" pitchFamily="34" charset="0"/>
                <a:cs typeface="Arial" pitchFamily="34" charset="0"/>
              </a:rPr>
              <a:t>Understand their </a:t>
            </a:r>
            <a:r>
              <a:rPr lang="en-US" sz="1800" dirty="0" smtClean="0">
                <a:solidFill>
                  <a:schemeClr val="tx2"/>
                </a:solidFill>
                <a:latin typeface="Arial" pitchFamily="34" charset="0"/>
                <a:cs typeface="Arial" pitchFamily="34" charset="0"/>
              </a:rPr>
              <a:t>recommendations</a:t>
            </a:r>
          </a:p>
          <a:p>
            <a:pPr marL="514350" lvl="1" indent="-171450" defTabSz="914400" fontAlgn="auto">
              <a:spcBef>
                <a:spcPts val="0"/>
              </a:spcBef>
              <a:spcAft>
                <a:spcPts val="0"/>
              </a:spcAft>
              <a:buFont typeface="Arial" panose="020B0604020202020204" pitchFamily="34" charset="0"/>
              <a:buChar char="•"/>
              <a:defRPr/>
            </a:pPr>
            <a:endParaRPr lang="en-US" sz="1800" dirty="0">
              <a:solidFill>
                <a:schemeClr val="tx2"/>
              </a:solidFill>
              <a:latin typeface="Arial" pitchFamily="34" charset="0"/>
              <a:cs typeface="Arial" pitchFamily="34" charset="0"/>
            </a:endParaRPr>
          </a:p>
          <a:p>
            <a:pPr defTabSz="914400" fontAlgn="auto">
              <a:spcBef>
                <a:spcPts val="0"/>
              </a:spcBef>
              <a:spcAft>
                <a:spcPts val="0"/>
              </a:spcAft>
              <a:defRPr/>
            </a:pPr>
            <a:r>
              <a:rPr lang="en-US" sz="1800" dirty="0" smtClean="0">
                <a:solidFill>
                  <a:schemeClr val="tx2"/>
                </a:solidFill>
                <a:latin typeface="Arial" pitchFamily="34" charset="0"/>
                <a:cs typeface="Arial" pitchFamily="34" charset="0"/>
              </a:rPr>
              <a:t>Application protection is your responsibility</a:t>
            </a:r>
            <a:endParaRPr lang="en-US" sz="1800" dirty="0">
              <a:solidFill>
                <a:schemeClr val="tx2"/>
              </a:solidFill>
              <a:latin typeface="Arial" pitchFamily="34" charset="0"/>
              <a:cs typeface="Arial" pitchFamily="34" charset="0"/>
            </a:endParaRPr>
          </a:p>
        </p:txBody>
      </p:sp>
      <p:sp>
        <p:nvSpPr>
          <p:cNvPr id="6" name="TextBox 5"/>
          <p:cNvSpPr txBox="1"/>
          <p:nvPr/>
        </p:nvSpPr>
        <p:spPr>
          <a:xfrm>
            <a:off x="0" y="4871837"/>
            <a:ext cx="4730782" cy="246221"/>
          </a:xfrm>
          <a:prstGeom prst="rect">
            <a:avLst/>
          </a:prstGeom>
          <a:noFill/>
        </p:spPr>
        <p:txBody>
          <a:bodyPr wrap="none" rtlCol="0">
            <a:spAutoFit/>
          </a:bodyPr>
          <a:lstStyle/>
          <a:p>
            <a:r>
              <a:rPr lang="en-US" sz="1000" dirty="0">
                <a:solidFill>
                  <a:schemeClr val="bg1">
                    <a:lumMod val="65000"/>
                  </a:schemeClr>
                </a:solidFill>
                <a:latin typeface="Arial" pitchFamily="34" charset="0"/>
                <a:cs typeface="Arial" pitchFamily="34" charset="0"/>
              </a:rPr>
              <a:t>Shared Responsibility for Cloud Computing whitepaper - Microsoft, March 2016</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64363" y="742094"/>
            <a:ext cx="3405432" cy="3730749"/>
          </a:xfrm>
          <a:prstGeom prst="rect">
            <a:avLst/>
          </a:prstGeom>
        </p:spPr>
      </p:pic>
      <p:sp>
        <p:nvSpPr>
          <p:cNvPr id="8" name="Rectangle 7"/>
          <p:cNvSpPr/>
          <p:nvPr/>
        </p:nvSpPr>
        <p:spPr>
          <a:xfrm>
            <a:off x="7009733" y="1000650"/>
            <a:ext cx="483268" cy="3217381"/>
          </a:xfrm>
          <a:prstGeom prst="rect">
            <a:avLst/>
          </a:prstGeom>
          <a:noFill/>
          <a:ln w="28575">
            <a:solidFill>
              <a:srgbClr val="FF15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173702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760977" y="3622827"/>
            <a:ext cx="7736646" cy="759404"/>
          </a:xfrm>
          <a:prstGeom prst="roundRect">
            <a:avLst/>
          </a:prstGeom>
          <a:gradFill>
            <a:gsLst>
              <a:gs pos="0">
                <a:srgbClr val="0070C0">
                  <a:lumMod val="83000"/>
                </a:srgbClr>
              </a:gs>
              <a:gs pos="100000">
                <a:srgbClr val="0070C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grpSp>
        <p:nvGrpSpPr>
          <p:cNvPr id="24" name="Group 23"/>
          <p:cNvGrpSpPr/>
          <p:nvPr/>
        </p:nvGrpSpPr>
        <p:grpSpPr>
          <a:xfrm>
            <a:off x="2974917" y="3565098"/>
            <a:ext cx="735388" cy="809041"/>
            <a:chOff x="2101934" y="3466790"/>
            <a:chExt cx="735388" cy="809041"/>
          </a:xfrm>
        </p:grpSpPr>
        <p:pic>
          <p:nvPicPr>
            <p:cNvPr id="19" name="Picture 18" descr="Compute.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01934" y="4008417"/>
              <a:ext cx="735388" cy="267414"/>
            </a:xfrm>
            <a:prstGeom prst="rect">
              <a:avLst/>
            </a:prstGeom>
          </p:spPr>
        </p:pic>
        <p:pic>
          <p:nvPicPr>
            <p:cNvPr id="31" name="Picture 30" descr="Comput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71879" y="3466790"/>
              <a:ext cx="574669" cy="574669"/>
            </a:xfrm>
            <a:prstGeom prst="rect">
              <a:avLst/>
            </a:prstGeom>
          </p:spPr>
        </p:pic>
      </p:grpSp>
      <p:grpSp>
        <p:nvGrpSpPr>
          <p:cNvPr id="3" name="Group 2"/>
          <p:cNvGrpSpPr/>
          <p:nvPr/>
        </p:nvGrpSpPr>
        <p:grpSpPr>
          <a:xfrm>
            <a:off x="4332755" y="3565098"/>
            <a:ext cx="745698" cy="810915"/>
            <a:chOff x="3131526" y="3466790"/>
            <a:chExt cx="745698" cy="810915"/>
          </a:xfrm>
        </p:grpSpPr>
        <p:pic>
          <p:nvPicPr>
            <p:cNvPr id="20" name="Picture 19" descr="Storage.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131526" y="4006541"/>
              <a:ext cx="745698" cy="271164"/>
            </a:xfrm>
            <a:prstGeom prst="rect">
              <a:avLst/>
            </a:prstGeom>
          </p:spPr>
        </p:pic>
        <p:pic>
          <p:nvPicPr>
            <p:cNvPr id="32" name="Picture 31" descr="Storage.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03530" y="3466790"/>
              <a:ext cx="574669" cy="574669"/>
            </a:xfrm>
            <a:prstGeom prst="rect">
              <a:avLst/>
            </a:prstGeom>
          </p:spPr>
        </p:pic>
      </p:grpSp>
      <p:grpSp>
        <p:nvGrpSpPr>
          <p:cNvPr id="4" name="Group 3"/>
          <p:cNvGrpSpPr/>
          <p:nvPr/>
        </p:nvGrpSpPr>
        <p:grpSpPr>
          <a:xfrm>
            <a:off x="7009652" y="3555648"/>
            <a:ext cx="743317" cy="839184"/>
            <a:chOff x="5175255" y="3447890"/>
            <a:chExt cx="743317" cy="839184"/>
          </a:xfrm>
        </p:grpSpPr>
        <p:pic>
          <p:nvPicPr>
            <p:cNvPr id="22" name="Picture 21" descr="Network.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175255" y="4016776"/>
              <a:ext cx="743317" cy="270298"/>
            </a:xfrm>
            <a:prstGeom prst="rect">
              <a:avLst/>
            </a:prstGeom>
          </p:spPr>
        </p:pic>
        <p:pic>
          <p:nvPicPr>
            <p:cNvPr id="34" name="Picture 3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249219" y="3447890"/>
              <a:ext cx="574669" cy="574669"/>
            </a:xfrm>
            <a:prstGeom prst="rect">
              <a:avLst/>
            </a:prstGeom>
          </p:spPr>
        </p:pic>
      </p:grpSp>
      <p:sp>
        <p:nvSpPr>
          <p:cNvPr id="2" name="Title 1"/>
          <p:cNvSpPr>
            <a:spLocks noGrp="1"/>
          </p:cNvSpPr>
          <p:nvPr>
            <p:ph type="title"/>
          </p:nvPr>
        </p:nvSpPr>
        <p:spPr>
          <a:xfrm>
            <a:off x="269611" y="-39959"/>
            <a:ext cx="8228012" cy="582613"/>
          </a:xfrm>
        </p:spPr>
        <p:txBody>
          <a:bodyPr>
            <a:normAutofit/>
          </a:bodyPr>
          <a:lstStyle/>
          <a:p>
            <a:r>
              <a:rPr lang="en-US" dirty="0" smtClean="0"/>
              <a:t>1.  Know your responsibilities: Across the Stack</a:t>
            </a:r>
            <a:endParaRPr lang="en-US" dirty="0"/>
          </a:p>
        </p:txBody>
      </p:sp>
      <p:grpSp>
        <p:nvGrpSpPr>
          <p:cNvPr id="52" name="Group 51"/>
          <p:cNvGrpSpPr/>
          <p:nvPr/>
        </p:nvGrpSpPr>
        <p:grpSpPr>
          <a:xfrm>
            <a:off x="4307520" y="1902779"/>
            <a:ext cx="1972901" cy="759404"/>
            <a:chOff x="3996952" y="1891294"/>
            <a:chExt cx="1972901" cy="759404"/>
          </a:xfrm>
        </p:grpSpPr>
        <p:sp>
          <p:nvSpPr>
            <p:cNvPr id="6" name="Rounded Rectangle 5"/>
            <p:cNvSpPr/>
            <p:nvPr/>
          </p:nvSpPr>
          <p:spPr>
            <a:xfrm>
              <a:off x="3996952" y="1891294"/>
              <a:ext cx="1972901" cy="759404"/>
            </a:xfrm>
            <a:prstGeom prst="roundRect">
              <a:avLst/>
            </a:prstGeom>
            <a:solidFill>
              <a:schemeClr val="bg1"/>
            </a:solidFill>
            <a:ln w="28575">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FF9300"/>
                </a:buClr>
              </a:pPr>
              <a:endParaRPr lang="en-US" dirty="0" smtClean="0">
                <a:solidFill>
                  <a:schemeClr val="tx1"/>
                </a:solidFill>
              </a:endParaRPr>
            </a:p>
          </p:txBody>
        </p:sp>
        <p:sp>
          <p:nvSpPr>
            <p:cNvPr id="14" name="TextBox 13"/>
            <p:cNvSpPr txBox="1"/>
            <p:nvPr/>
          </p:nvSpPr>
          <p:spPr>
            <a:xfrm>
              <a:off x="4074368" y="2000873"/>
              <a:ext cx="1779975" cy="507831"/>
            </a:xfrm>
            <a:prstGeom prst="rect">
              <a:avLst/>
            </a:prstGeom>
            <a:noFill/>
          </p:spPr>
          <p:txBody>
            <a:bodyPr wrap="square" rtlCol="0">
              <a:spAutoFit/>
            </a:bodyPr>
            <a:lstStyle/>
            <a:p>
              <a:pPr marL="171450" indent="-171450">
                <a:buClr>
                  <a:srgbClr val="FF9300"/>
                </a:buClr>
                <a:buFont typeface="Arial"/>
                <a:buChar char="•"/>
              </a:pPr>
              <a:r>
                <a:rPr lang="en-US" sz="900" dirty="0" smtClean="0">
                  <a:latin typeface="Arial" pitchFamily="34" charset="0"/>
                  <a:cs typeface="Arial" pitchFamily="34" charset="0"/>
                </a:rPr>
                <a:t>Security </a:t>
              </a:r>
              <a:r>
                <a:rPr lang="en-US" sz="900" dirty="0">
                  <a:latin typeface="Arial" pitchFamily="34" charset="0"/>
                  <a:cs typeface="Arial" pitchFamily="34" charset="0"/>
                </a:rPr>
                <a:t>Monitoring</a:t>
              </a:r>
            </a:p>
            <a:p>
              <a:pPr marL="171450" indent="-171450">
                <a:buClr>
                  <a:srgbClr val="FF9300"/>
                </a:buClr>
                <a:buFont typeface="Arial"/>
                <a:buChar char="•"/>
              </a:pPr>
              <a:r>
                <a:rPr lang="en-US" sz="900" dirty="0" smtClean="0">
                  <a:latin typeface="Arial" pitchFamily="34" charset="0"/>
                  <a:cs typeface="Arial" pitchFamily="34" charset="0"/>
                </a:rPr>
                <a:t>Log </a:t>
              </a:r>
              <a:r>
                <a:rPr lang="en-US" sz="900" dirty="0">
                  <a:latin typeface="Arial" pitchFamily="34" charset="0"/>
                  <a:cs typeface="Arial" pitchFamily="34" charset="0"/>
                </a:rPr>
                <a:t>Analysis</a:t>
              </a:r>
            </a:p>
            <a:p>
              <a:pPr marL="171450" indent="-171450">
                <a:buClr>
                  <a:srgbClr val="FF9300"/>
                </a:buClr>
                <a:buFont typeface="Arial"/>
                <a:buChar char="•"/>
              </a:pPr>
              <a:r>
                <a:rPr lang="en-US" sz="900" dirty="0" smtClean="0">
                  <a:latin typeface="Arial" pitchFamily="34" charset="0"/>
                  <a:cs typeface="Arial" pitchFamily="34" charset="0"/>
                </a:rPr>
                <a:t>Vulnerability Scanning</a:t>
              </a:r>
              <a:endParaRPr lang="en-US" sz="900" dirty="0">
                <a:latin typeface="Arial" pitchFamily="34" charset="0"/>
                <a:cs typeface="Arial" pitchFamily="34" charset="0"/>
              </a:endParaRPr>
            </a:p>
          </p:txBody>
        </p:sp>
      </p:grpSp>
      <p:grpSp>
        <p:nvGrpSpPr>
          <p:cNvPr id="53" name="Group 52"/>
          <p:cNvGrpSpPr/>
          <p:nvPr/>
        </p:nvGrpSpPr>
        <p:grpSpPr>
          <a:xfrm>
            <a:off x="4783404" y="2745871"/>
            <a:ext cx="2225673" cy="759404"/>
            <a:chOff x="4570276" y="2734667"/>
            <a:chExt cx="2225673" cy="759404"/>
          </a:xfrm>
        </p:grpSpPr>
        <p:sp>
          <p:nvSpPr>
            <p:cNvPr id="7" name="Rounded Rectangle 6"/>
            <p:cNvSpPr/>
            <p:nvPr/>
          </p:nvSpPr>
          <p:spPr>
            <a:xfrm>
              <a:off x="4570276" y="2734667"/>
              <a:ext cx="2080868" cy="759404"/>
            </a:xfrm>
            <a:prstGeom prst="roundRect">
              <a:avLst/>
            </a:prstGeom>
            <a:solidFill>
              <a:schemeClr val="bg1"/>
            </a:solidFill>
            <a:ln w="28575">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FF9300"/>
                </a:buClr>
              </a:pPr>
              <a:endParaRPr lang="en-US" dirty="0" smtClean="0">
                <a:solidFill>
                  <a:schemeClr val="tx1"/>
                </a:solidFill>
              </a:endParaRPr>
            </a:p>
          </p:txBody>
        </p:sp>
        <p:sp>
          <p:nvSpPr>
            <p:cNvPr id="15" name="TextBox 14"/>
            <p:cNvSpPr txBox="1"/>
            <p:nvPr/>
          </p:nvSpPr>
          <p:spPr>
            <a:xfrm>
              <a:off x="4658033" y="2928050"/>
              <a:ext cx="2137916" cy="369332"/>
            </a:xfrm>
            <a:prstGeom prst="rect">
              <a:avLst/>
            </a:prstGeom>
            <a:noFill/>
          </p:spPr>
          <p:txBody>
            <a:bodyPr wrap="square" rtlCol="0" anchor="ctr">
              <a:spAutoFit/>
            </a:bodyPr>
            <a:lstStyle/>
            <a:p>
              <a:pPr marL="171450" indent="-171450">
                <a:buClr>
                  <a:srgbClr val="FF9300"/>
                </a:buClr>
                <a:buFont typeface="Arial"/>
                <a:buChar char="•"/>
              </a:pPr>
              <a:r>
                <a:rPr lang="en-US" sz="900" dirty="0" smtClean="0">
                  <a:latin typeface="Arial" pitchFamily="34" charset="0"/>
                  <a:cs typeface="Arial" pitchFamily="34" charset="0"/>
                </a:rPr>
                <a:t>Network </a:t>
              </a:r>
              <a:r>
                <a:rPr lang="en-US" sz="900" dirty="0">
                  <a:latin typeface="Arial" pitchFamily="34" charset="0"/>
                  <a:cs typeface="Arial" pitchFamily="34" charset="0"/>
                </a:rPr>
                <a:t>Threat Detection</a:t>
              </a:r>
            </a:p>
            <a:p>
              <a:pPr marL="171450" indent="-171450">
                <a:buClr>
                  <a:srgbClr val="FF9300"/>
                </a:buClr>
                <a:buFont typeface="Arial"/>
                <a:buChar char="•"/>
              </a:pPr>
              <a:r>
                <a:rPr lang="en-US" sz="900" dirty="0" smtClean="0">
                  <a:latin typeface="Arial" pitchFamily="34" charset="0"/>
                  <a:cs typeface="Arial" pitchFamily="34" charset="0"/>
                </a:rPr>
                <a:t>Security </a:t>
              </a:r>
              <a:r>
                <a:rPr lang="en-US" sz="900" dirty="0">
                  <a:latin typeface="Arial" pitchFamily="34" charset="0"/>
                  <a:cs typeface="Arial" pitchFamily="34" charset="0"/>
                </a:rPr>
                <a:t>Monitoring</a:t>
              </a:r>
            </a:p>
          </p:txBody>
        </p:sp>
      </p:grpSp>
      <p:sp>
        <p:nvSpPr>
          <p:cNvPr id="10" name="Rounded Rectangle 9"/>
          <p:cNvSpPr/>
          <p:nvPr/>
        </p:nvSpPr>
        <p:spPr>
          <a:xfrm>
            <a:off x="771549" y="2734667"/>
            <a:ext cx="3914130" cy="759404"/>
          </a:xfrm>
          <a:prstGeom prst="roundRect">
            <a:avLst/>
          </a:prstGeom>
          <a:gradFill>
            <a:gsLst>
              <a:gs pos="0">
                <a:srgbClr val="0070C0">
                  <a:lumMod val="83000"/>
                </a:srgbClr>
              </a:gs>
              <a:gs pos="100000">
                <a:srgbClr val="0070C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16" name="TextBox 15"/>
          <p:cNvSpPr txBox="1"/>
          <p:nvPr/>
        </p:nvSpPr>
        <p:spPr>
          <a:xfrm>
            <a:off x="1986494" y="2789551"/>
            <a:ext cx="3405139" cy="646331"/>
          </a:xfrm>
          <a:prstGeom prst="rect">
            <a:avLst/>
          </a:prstGeom>
          <a:noFill/>
        </p:spPr>
        <p:txBody>
          <a:bodyPr wrap="square" rtlCol="0">
            <a:spAutoFit/>
          </a:bodyPr>
          <a:lstStyle/>
          <a:p>
            <a:pPr marL="171450" indent="-171450">
              <a:buFont typeface="Arial"/>
              <a:buChar char="•"/>
            </a:pPr>
            <a:r>
              <a:rPr lang="en-US" sz="900" dirty="0" smtClean="0">
                <a:solidFill>
                  <a:schemeClr val="bg1"/>
                </a:solidFill>
                <a:latin typeface="Arial" pitchFamily="34" charset="0"/>
                <a:cs typeface="Arial" pitchFamily="34" charset="0"/>
              </a:rPr>
              <a:t>Logical </a:t>
            </a:r>
            <a:r>
              <a:rPr lang="en-US" sz="900" dirty="0">
                <a:solidFill>
                  <a:schemeClr val="bg1"/>
                </a:solidFill>
                <a:latin typeface="Arial" pitchFamily="34" charset="0"/>
                <a:cs typeface="Arial" pitchFamily="34" charset="0"/>
              </a:rPr>
              <a:t>Network Segmentation</a:t>
            </a:r>
          </a:p>
          <a:p>
            <a:pPr marL="171450" indent="-171450">
              <a:buFont typeface="Arial"/>
              <a:buChar char="•"/>
            </a:pPr>
            <a:r>
              <a:rPr lang="en-US" sz="900" dirty="0" smtClean="0">
                <a:solidFill>
                  <a:schemeClr val="bg1"/>
                </a:solidFill>
                <a:latin typeface="Arial" pitchFamily="34" charset="0"/>
                <a:cs typeface="Arial" pitchFamily="34" charset="0"/>
              </a:rPr>
              <a:t>Perimeter </a:t>
            </a:r>
            <a:r>
              <a:rPr lang="en-US" sz="900" dirty="0">
                <a:solidFill>
                  <a:schemeClr val="bg1"/>
                </a:solidFill>
                <a:latin typeface="Arial" pitchFamily="34" charset="0"/>
                <a:cs typeface="Arial" pitchFamily="34" charset="0"/>
              </a:rPr>
              <a:t>Security Services</a:t>
            </a:r>
          </a:p>
          <a:p>
            <a:pPr marL="171450" indent="-171450">
              <a:buFont typeface="Arial"/>
              <a:buChar char="•"/>
            </a:pPr>
            <a:r>
              <a:rPr lang="en-US" sz="900" dirty="0" smtClean="0">
                <a:solidFill>
                  <a:schemeClr val="bg1"/>
                </a:solidFill>
                <a:latin typeface="Arial" pitchFamily="34" charset="0"/>
                <a:cs typeface="Arial" pitchFamily="34" charset="0"/>
              </a:rPr>
              <a:t>External </a:t>
            </a:r>
            <a:r>
              <a:rPr lang="en-US" sz="900" dirty="0">
                <a:solidFill>
                  <a:schemeClr val="bg1"/>
                </a:solidFill>
                <a:latin typeface="Arial" pitchFamily="34" charset="0"/>
                <a:cs typeface="Arial" pitchFamily="34" charset="0"/>
              </a:rPr>
              <a:t>DDOS, spoofing, and </a:t>
            </a:r>
            <a:br>
              <a:rPr lang="en-US" sz="900" dirty="0">
                <a:solidFill>
                  <a:schemeClr val="bg1"/>
                </a:solidFill>
                <a:latin typeface="Arial" pitchFamily="34" charset="0"/>
                <a:cs typeface="Arial" pitchFamily="34" charset="0"/>
              </a:rPr>
            </a:br>
            <a:r>
              <a:rPr lang="en-US" sz="900" dirty="0" smtClean="0">
                <a:solidFill>
                  <a:schemeClr val="bg1"/>
                </a:solidFill>
                <a:latin typeface="Arial" pitchFamily="34" charset="0"/>
                <a:cs typeface="Arial" pitchFamily="34" charset="0"/>
              </a:rPr>
              <a:t>scanning </a:t>
            </a:r>
            <a:r>
              <a:rPr lang="en-US" sz="900" dirty="0">
                <a:solidFill>
                  <a:schemeClr val="bg1"/>
                </a:solidFill>
                <a:latin typeface="Arial" pitchFamily="34" charset="0"/>
                <a:cs typeface="Arial" pitchFamily="34" charset="0"/>
              </a:rPr>
              <a:t>monitored</a:t>
            </a:r>
          </a:p>
        </p:txBody>
      </p:sp>
      <p:pic>
        <p:nvPicPr>
          <p:cNvPr id="18" name="Picture 17"/>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857902" y="3701001"/>
            <a:ext cx="1535430" cy="665805"/>
          </a:xfrm>
          <a:prstGeom prst="rect">
            <a:avLst/>
          </a:prstGeom>
        </p:spPr>
      </p:pic>
      <p:sp>
        <p:nvSpPr>
          <p:cNvPr id="9" name="Rounded Rectangle 8"/>
          <p:cNvSpPr/>
          <p:nvPr/>
        </p:nvSpPr>
        <p:spPr>
          <a:xfrm>
            <a:off x="771548" y="1891294"/>
            <a:ext cx="3496354" cy="759404"/>
          </a:xfrm>
          <a:prstGeom prst="roundRect">
            <a:avLst/>
          </a:prstGeom>
          <a:gradFill>
            <a:gsLst>
              <a:gs pos="0">
                <a:srgbClr val="0070C0">
                  <a:lumMod val="83000"/>
                </a:srgbClr>
              </a:gs>
              <a:gs pos="100000">
                <a:srgbClr val="0070C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17" name="TextBox 16"/>
          <p:cNvSpPr txBox="1"/>
          <p:nvPr/>
        </p:nvSpPr>
        <p:spPr>
          <a:xfrm>
            <a:off x="1986494" y="1940182"/>
            <a:ext cx="2436805" cy="646331"/>
          </a:xfrm>
          <a:prstGeom prst="rect">
            <a:avLst/>
          </a:prstGeom>
          <a:noFill/>
        </p:spPr>
        <p:txBody>
          <a:bodyPr wrap="square" rtlCol="0">
            <a:spAutoFit/>
          </a:bodyPr>
          <a:lstStyle/>
          <a:p>
            <a:pPr marL="171450" indent="-171450">
              <a:buFont typeface="Arial"/>
              <a:buChar char="•"/>
            </a:pPr>
            <a:r>
              <a:rPr lang="en-US" sz="900" smtClean="0">
                <a:solidFill>
                  <a:schemeClr val="bg1"/>
                </a:solidFill>
                <a:latin typeface="Arial" pitchFamily="34" charset="0"/>
                <a:cs typeface="Arial" pitchFamily="34" charset="0"/>
              </a:rPr>
              <a:t>Hypervisor </a:t>
            </a:r>
            <a:r>
              <a:rPr lang="en-US" sz="900" dirty="0">
                <a:solidFill>
                  <a:schemeClr val="bg1"/>
                </a:solidFill>
                <a:latin typeface="Arial" pitchFamily="34" charset="0"/>
                <a:cs typeface="Arial" pitchFamily="34" charset="0"/>
              </a:rPr>
              <a:t>Management</a:t>
            </a:r>
          </a:p>
          <a:p>
            <a:pPr marL="171450" indent="-171450">
              <a:buFont typeface="Arial"/>
              <a:buChar char="•"/>
            </a:pPr>
            <a:r>
              <a:rPr lang="en-US" sz="900" dirty="0" smtClean="0">
                <a:solidFill>
                  <a:schemeClr val="bg1"/>
                </a:solidFill>
                <a:latin typeface="Arial" pitchFamily="34" charset="0"/>
                <a:cs typeface="Arial" pitchFamily="34" charset="0"/>
              </a:rPr>
              <a:t>System </a:t>
            </a:r>
            <a:r>
              <a:rPr lang="en-US" sz="900" dirty="0">
                <a:solidFill>
                  <a:schemeClr val="bg1"/>
                </a:solidFill>
                <a:latin typeface="Arial" pitchFamily="34" charset="0"/>
                <a:cs typeface="Arial" pitchFamily="34" charset="0"/>
              </a:rPr>
              <a:t>Image Library</a:t>
            </a:r>
          </a:p>
          <a:p>
            <a:pPr marL="171450" indent="-171450">
              <a:buFont typeface="Arial"/>
              <a:buChar char="•"/>
            </a:pPr>
            <a:r>
              <a:rPr lang="en-US" sz="900" dirty="0" smtClean="0">
                <a:solidFill>
                  <a:schemeClr val="bg1"/>
                </a:solidFill>
                <a:latin typeface="Arial" pitchFamily="34" charset="0"/>
                <a:cs typeface="Arial" pitchFamily="34" charset="0"/>
              </a:rPr>
              <a:t>Root </a:t>
            </a:r>
            <a:r>
              <a:rPr lang="en-US" sz="900" dirty="0">
                <a:solidFill>
                  <a:schemeClr val="bg1"/>
                </a:solidFill>
                <a:latin typeface="Arial" pitchFamily="34" charset="0"/>
                <a:cs typeface="Arial" pitchFamily="34" charset="0"/>
              </a:rPr>
              <a:t>Access for Customers</a:t>
            </a:r>
          </a:p>
          <a:p>
            <a:pPr marL="171450" indent="-171450">
              <a:buFont typeface="Arial"/>
              <a:buChar char="•"/>
            </a:pPr>
            <a:r>
              <a:rPr lang="en-US" sz="900" dirty="0" smtClean="0">
                <a:solidFill>
                  <a:schemeClr val="bg1"/>
                </a:solidFill>
                <a:latin typeface="Arial" pitchFamily="34" charset="0"/>
                <a:cs typeface="Arial" pitchFamily="34" charset="0"/>
              </a:rPr>
              <a:t>Managed </a:t>
            </a:r>
            <a:r>
              <a:rPr lang="en-US" sz="900" dirty="0">
                <a:solidFill>
                  <a:schemeClr val="bg1"/>
                </a:solidFill>
                <a:latin typeface="Arial" pitchFamily="34" charset="0"/>
                <a:cs typeface="Arial" pitchFamily="34" charset="0"/>
              </a:rPr>
              <a:t>Patching (</a:t>
            </a:r>
            <a:r>
              <a:rPr lang="en-US" sz="900" dirty="0" err="1">
                <a:solidFill>
                  <a:schemeClr val="bg1"/>
                </a:solidFill>
                <a:latin typeface="Arial" pitchFamily="34" charset="0"/>
                <a:cs typeface="Arial" pitchFamily="34" charset="0"/>
              </a:rPr>
              <a:t>PaaS</a:t>
            </a:r>
            <a:r>
              <a:rPr lang="en-US" sz="900" dirty="0">
                <a:solidFill>
                  <a:schemeClr val="bg1"/>
                </a:solidFill>
                <a:latin typeface="Arial" pitchFamily="34" charset="0"/>
                <a:cs typeface="Arial" pitchFamily="34" charset="0"/>
              </a:rPr>
              <a:t>, not </a:t>
            </a:r>
            <a:r>
              <a:rPr lang="en-US" sz="900" dirty="0" err="1">
                <a:solidFill>
                  <a:schemeClr val="bg1"/>
                </a:solidFill>
                <a:latin typeface="Arial" pitchFamily="34" charset="0"/>
                <a:cs typeface="Arial" pitchFamily="34" charset="0"/>
              </a:rPr>
              <a:t>IaaS</a:t>
            </a:r>
            <a:r>
              <a:rPr lang="en-US" sz="900" dirty="0">
                <a:solidFill>
                  <a:schemeClr val="bg1"/>
                </a:solidFill>
                <a:latin typeface="Arial" pitchFamily="34" charset="0"/>
                <a:cs typeface="Arial" pitchFamily="34" charset="0"/>
              </a:rPr>
              <a:t>)</a:t>
            </a:r>
          </a:p>
        </p:txBody>
      </p:sp>
      <p:sp>
        <p:nvSpPr>
          <p:cNvPr id="5" name="Rounded Rectangle 4"/>
          <p:cNvSpPr/>
          <p:nvPr/>
        </p:nvSpPr>
        <p:spPr>
          <a:xfrm>
            <a:off x="771548" y="1040223"/>
            <a:ext cx="2778631" cy="759404"/>
          </a:xfrm>
          <a:prstGeom prst="roundRect">
            <a:avLst/>
          </a:prstGeom>
          <a:solidFill>
            <a:schemeClr val="bg1"/>
          </a:solidFill>
          <a:ln w="28575">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FF9300"/>
              </a:buClr>
            </a:pPr>
            <a:endParaRPr lang="en-US" dirty="0" smtClean="0">
              <a:solidFill>
                <a:schemeClr val="tx1"/>
              </a:solidFill>
            </a:endParaRPr>
          </a:p>
        </p:txBody>
      </p:sp>
      <p:sp>
        <p:nvSpPr>
          <p:cNvPr id="12" name="TextBox 11"/>
          <p:cNvSpPr txBox="1"/>
          <p:nvPr/>
        </p:nvSpPr>
        <p:spPr>
          <a:xfrm>
            <a:off x="1787360" y="1223477"/>
            <a:ext cx="2372144" cy="369332"/>
          </a:xfrm>
          <a:prstGeom prst="rect">
            <a:avLst/>
          </a:prstGeom>
          <a:noFill/>
        </p:spPr>
        <p:txBody>
          <a:bodyPr wrap="square" rtlCol="0">
            <a:spAutoFit/>
          </a:bodyPr>
          <a:lstStyle/>
          <a:p>
            <a:pPr marL="171450" indent="-171450">
              <a:buClr>
                <a:srgbClr val="FF9300"/>
              </a:buClr>
              <a:buFont typeface="Arial"/>
              <a:buChar char="•"/>
            </a:pPr>
            <a:r>
              <a:rPr lang="en-US" sz="900" dirty="0" smtClean="0">
                <a:latin typeface="Arial" pitchFamily="34" charset="0"/>
                <a:cs typeface="Arial" pitchFamily="34" charset="0"/>
              </a:rPr>
              <a:t>Web </a:t>
            </a:r>
            <a:r>
              <a:rPr lang="en-US" sz="900" dirty="0">
                <a:latin typeface="Arial" pitchFamily="34" charset="0"/>
                <a:cs typeface="Arial" pitchFamily="34" charset="0"/>
              </a:rPr>
              <a:t>Application Firewall</a:t>
            </a:r>
          </a:p>
          <a:p>
            <a:pPr marL="171450" indent="-171450">
              <a:buClr>
                <a:srgbClr val="FF9300"/>
              </a:buClr>
              <a:buFont typeface="Arial"/>
              <a:buChar char="•"/>
            </a:pPr>
            <a:r>
              <a:rPr lang="en-US" sz="900" dirty="0" smtClean="0">
                <a:latin typeface="Arial" pitchFamily="34" charset="0"/>
                <a:cs typeface="Arial" pitchFamily="34" charset="0"/>
              </a:rPr>
              <a:t>Vulnerability Scanning</a:t>
            </a:r>
            <a:endParaRPr lang="en-US" sz="900" dirty="0">
              <a:latin typeface="Arial" pitchFamily="34" charset="0"/>
              <a:cs typeface="Arial" pitchFamily="34" charset="0"/>
            </a:endParaRPr>
          </a:p>
        </p:txBody>
      </p:sp>
      <p:pic>
        <p:nvPicPr>
          <p:cNvPr id="26" name="Picture 25" descr="Apps.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774951" y="1562207"/>
            <a:ext cx="767894" cy="279235"/>
          </a:xfrm>
          <a:prstGeom prst="rect">
            <a:avLst/>
          </a:prstGeom>
        </p:spPr>
      </p:pic>
      <p:pic>
        <p:nvPicPr>
          <p:cNvPr id="28" name="Picture 2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77982" y="981406"/>
            <a:ext cx="633487" cy="633487"/>
          </a:xfrm>
          <a:prstGeom prst="rect">
            <a:avLst/>
          </a:prstGeom>
        </p:spPr>
      </p:pic>
      <p:sp>
        <p:nvSpPr>
          <p:cNvPr id="38" name="Rounded Rectangle 37"/>
          <p:cNvSpPr/>
          <p:nvPr/>
        </p:nvSpPr>
        <p:spPr>
          <a:xfrm>
            <a:off x="3691777" y="1044183"/>
            <a:ext cx="4792508" cy="75940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13" name="TextBox 12"/>
          <p:cNvSpPr txBox="1"/>
          <p:nvPr/>
        </p:nvSpPr>
        <p:spPr>
          <a:xfrm>
            <a:off x="3863680" y="1142242"/>
            <a:ext cx="2536768" cy="507831"/>
          </a:xfrm>
          <a:prstGeom prst="rect">
            <a:avLst/>
          </a:prstGeom>
          <a:noFill/>
        </p:spPr>
        <p:txBody>
          <a:bodyPr wrap="square" rtlCol="0">
            <a:spAutoFit/>
          </a:bodyPr>
          <a:lstStyle/>
          <a:p>
            <a:pPr marL="171450" indent="-171450">
              <a:buClr>
                <a:srgbClr val="0070C0"/>
              </a:buClr>
              <a:buFont typeface="Arial"/>
              <a:buChar char="•"/>
            </a:pPr>
            <a:r>
              <a:rPr lang="en-US" sz="900" dirty="0" smtClean="0">
                <a:solidFill>
                  <a:schemeClr val="bg1"/>
                </a:solidFill>
                <a:latin typeface="Arial" pitchFamily="34" charset="0"/>
                <a:cs typeface="Arial" pitchFamily="34" charset="0"/>
              </a:rPr>
              <a:t>Secure </a:t>
            </a:r>
            <a:r>
              <a:rPr lang="en-US" sz="900" dirty="0">
                <a:solidFill>
                  <a:schemeClr val="bg1"/>
                </a:solidFill>
                <a:latin typeface="Arial" pitchFamily="34" charset="0"/>
                <a:cs typeface="Arial" pitchFamily="34" charset="0"/>
              </a:rPr>
              <a:t>Coding and Best Practices</a:t>
            </a:r>
          </a:p>
          <a:p>
            <a:pPr marL="171450" indent="-171450">
              <a:buClr>
                <a:srgbClr val="0070C0"/>
              </a:buClr>
              <a:buFont typeface="Arial"/>
              <a:buChar char="•"/>
            </a:pPr>
            <a:r>
              <a:rPr lang="en-US" sz="900" dirty="0" smtClean="0">
                <a:solidFill>
                  <a:schemeClr val="bg1"/>
                </a:solidFill>
                <a:latin typeface="Arial" pitchFamily="34" charset="0"/>
                <a:cs typeface="Arial" pitchFamily="34" charset="0"/>
              </a:rPr>
              <a:t>Software </a:t>
            </a:r>
            <a:r>
              <a:rPr lang="en-US" sz="900" dirty="0">
                <a:solidFill>
                  <a:schemeClr val="bg1"/>
                </a:solidFill>
                <a:latin typeface="Arial" pitchFamily="34" charset="0"/>
                <a:cs typeface="Arial" pitchFamily="34" charset="0"/>
              </a:rPr>
              <a:t>and Virtual Patching</a:t>
            </a:r>
          </a:p>
          <a:p>
            <a:pPr marL="171450" indent="-171450">
              <a:buClr>
                <a:srgbClr val="0070C0"/>
              </a:buClr>
              <a:buFont typeface="Arial"/>
              <a:buChar char="•"/>
            </a:pPr>
            <a:r>
              <a:rPr lang="en-US" sz="900" dirty="0" smtClean="0">
                <a:solidFill>
                  <a:schemeClr val="bg1"/>
                </a:solidFill>
                <a:latin typeface="Arial" pitchFamily="34" charset="0"/>
                <a:cs typeface="Arial" pitchFamily="34" charset="0"/>
              </a:rPr>
              <a:t>Configuration </a:t>
            </a:r>
            <a:r>
              <a:rPr lang="en-US" sz="900" dirty="0">
                <a:solidFill>
                  <a:schemeClr val="bg1"/>
                </a:solidFill>
                <a:latin typeface="Arial" pitchFamily="34" charset="0"/>
                <a:cs typeface="Arial" pitchFamily="34" charset="0"/>
              </a:rPr>
              <a:t>Management</a:t>
            </a:r>
            <a:endParaRPr lang="en-US" sz="900" dirty="0" smtClean="0">
              <a:solidFill>
                <a:schemeClr val="bg1"/>
              </a:solidFill>
              <a:latin typeface="Arial" pitchFamily="34" charset="0"/>
              <a:cs typeface="Arial" pitchFamily="34" charset="0"/>
            </a:endParaRPr>
          </a:p>
        </p:txBody>
      </p:sp>
      <p:sp>
        <p:nvSpPr>
          <p:cNvPr id="41" name="TextBox 40"/>
          <p:cNvSpPr txBox="1"/>
          <p:nvPr/>
        </p:nvSpPr>
        <p:spPr>
          <a:xfrm>
            <a:off x="5960855" y="1153222"/>
            <a:ext cx="2536768" cy="507831"/>
          </a:xfrm>
          <a:prstGeom prst="rect">
            <a:avLst/>
          </a:prstGeom>
          <a:noFill/>
        </p:spPr>
        <p:txBody>
          <a:bodyPr wrap="square" rtlCol="0">
            <a:spAutoFit/>
          </a:bodyPr>
          <a:lstStyle/>
          <a:p>
            <a:pPr marL="171450" indent="-171450">
              <a:buClr>
                <a:srgbClr val="0070C0"/>
              </a:buClr>
              <a:buFont typeface="Arial"/>
              <a:buChar char="•"/>
            </a:pPr>
            <a:r>
              <a:rPr lang="en-US" sz="900" dirty="0" smtClean="0">
                <a:solidFill>
                  <a:schemeClr val="bg1"/>
                </a:solidFill>
                <a:latin typeface="Arial" pitchFamily="34" charset="0"/>
                <a:cs typeface="Arial" pitchFamily="34" charset="0"/>
              </a:rPr>
              <a:t>Access Management</a:t>
            </a:r>
            <a:br>
              <a:rPr lang="en-US" sz="900" dirty="0" smtClean="0">
                <a:solidFill>
                  <a:schemeClr val="bg1"/>
                </a:solidFill>
                <a:latin typeface="Arial" pitchFamily="34" charset="0"/>
                <a:cs typeface="Arial" pitchFamily="34" charset="0"/>
              </a:rPr>
            </a:br>
            <a:r>
              <a:rPr lang="en-US" sz="900" dirty="0" smtClean="0">
                <a:solidFill>
                  <a:schemeClr val="bg1"/>
                </a:solidFill>
                <a:latin typeface="Arial" pitchFamily="34" charset="0"/>
                <a:cs typeface="Arial" pitchFamily="34" charset="0"/>
              </a:rPr>
              <a:t>(</a:t>
            </a:r>
            <a:r>
              <a:rPr lang="en-US" sz="900" dirty="0" err="1">
                <a:solidFill>
                  <a:schemeClr val="bg1"/>
                </a:solidFill>
                <a:latin typeface="Arial" pitchFamily="34" charset="0"/>
                <a:cs typeface="Arial" pitchFamily="34" charset="0"/>
              </a:rPr>
              <a:t>inc.</a:t>
            </a:r>
            <a:r>
              <a:rPr lang="en-US" sz="900" dirty="0">
                <a:solidFill>
                  <a:schemeClr val="bg1"/>
                </a:solidFill>
                <a:latin typeface="Arial" pitchFamily="34" charset="0"/>
                <a:cs typeface="Arial" pitchFamily="34" charset="0"/>
              </a:rPr>
              <a:t> Multi-factor Authentication)</a:t>
            </a:r>
          </a:p>
          <a:p>
            <a:pPr marL="171450" indent="-171450">
              <a:buClr>
                <a:srgbClr val="0070C0"/>
              </a:buClr>
              <a:buFont typeface="Arial"/>
              <a:buChar char="•"/>
            </a:pPr>
            <a:r>
              <a:rPr lang="en-US" sz="900" dirty="0" smtClean="0">
                <a:solidFill>
                  <a:schemeClr val="bg1"/>
                </a:solidFill>
                <a:latin typeface="Arial" pitchFamily="34" charset="0"/>
                <a:cs typeface="Arial" pitchFamily="34" charset="0"/>
              </a:rPr>
              <a:t>Application </a:t>
            </a:r>
            <a:r>
              <a:rPr lang="en-US" sz="900" dirty="0">
                <a:solidFill>
                  <a:schemeClr val="bg1"/>
                </a:solidFill>
                <a:latin typeface="Arial" pitchFamily="34" charset="0"/>
                <a:cs typeface="Arial" pitchFamily="34" charset="0"/>
              </a:rPr>
              <a:t>level attack monitoring </a:t>
            </a:r>
            <a:endParaRPr lang="en-US" sz="900" dirty="0" smtClean="0">
              <a:solidFill>
                <a:schemeClr val="bg1"/>
              </a:solidFill>
              <a:latin typeface="Arial" pitchFamily="34" charset="0"/>
              <a:cs typeface="Arial" pitchFamily="34" charset="0"/>
            </a:endParaRPr>
          </a:p>
        </p:txBody>
      </p:sp>
      <p:sp>
        <p:nvSpPr>
          <p:cNvPr id="39" name="Rounded Rectangle 38"/>
          <p:cNvSpPr/>
          <p:nvPr/>
        </p:nvSpPr>
        <p:spPr>
          <a:xfrm>
            <a:off x="6386740" y="1890413"/>
            <a:ext cx="2104442" cy="75940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42" name="TextBox 41"/>
          <p:cNvSpPr txBox="1"/>
          <p:nvPr/>
        </p:nvSpPr>
        <p:spPr>
          <a:xfrm>
            <a:off x="6540228" y="2013136"/>
            <a:ext cx="1779975" cy="507831"/>
          </a:xfrm>
          <a:prstGeom prst="rect">
            <a:avLst/>
          </a:prstGeom>
          <a:noFill/>
        </p:spPr>
        <p:txBody>
          <a:bodyPr wrap="square" rtlCol="0">
            <a:spAutoFit/>
          </a:bodyPr>
          <a:lstStyle/>
          <a:p>
            <a:pPr marL="171450" indent="-171450">
              <a:buClr>
                <a:srgbClr val="0070C0"/>
              </a:buClr>
              <a:buFont typeface="Arial"/>
              <a:buChar char="•"/>
            </a:pPr>
            <a:r>
              <a:rPr lang="en-US" sz="900" smtClean="0">
                <a:solidFill>
                  <a:schemeClr val="bg1"/>
                </a:solidFill>
                <a:latin typeface="Arial" pitchFamily="34" charset="0"/>
                <a:cs typeface="Arial" pitchFamily="34" charset="0"/>
              </a:rPr>
              <a:t>Access </a:t>
            </a:r>
            <a:r>
              <a:rPr lang="en-US" sz="900" dirty="0">
                <a:solidFill>
                  <a:schemeClr val="bg1"/>
                </a:solidFill>
                <a:latin typeface="Arial" pitchFamily="34" charset="0"/>
                <a:cs typeface="Arial" pitchFamily="34" charset="0"/>
              </a:rPr>
              <a:t>Management</a:t>
            </a:r>
          </a:p>
          <a:p>
            <a:pPr marL="171450" indent="-171450">
              <a:buClr>
                <a:srgbClr val="0070C0"/>
              </a:buClr>
              <a:buFont typeface="Arial"/>
              <a:buChar char="•"/>
            </a:pPr>
            <a:r>
              <a:rPr lang="en-US" sz="900" dirty="0" smtClean="0">
                <a:solidFill>
                  <a:schemeClr val="bg1"/>
                </a:solidFill>
                <a:latin typeface="Arial" pitchFamily="34" charset="0"/>
                <a:cs typeface="Arial" pitchFamily="34" charset="0"/>
              </a:rPr>
              <a:t>Configuration </a:t>
            </a:r>
            <a:r>
              <a:rPr lang="en-US" sz="900" dirty="0">
                <a:solidFill>
                  <a:schemeClr val="bg1"/>
                </a:solidFill>
                <a:latin typeface="Arial" pitchFamily="34" charset="0"/>
                <a:cs typeface="Arial" pitchFamily="34" charset="0"/>
              </a:rPr>
              <a:t>Hardening</a:t>
            </a:r>
          </a:p>
          <a:p>
            <a:pPr marL="171450" indent="-171450">
              <a:buClr>
                <a:srgbClr val="0070C0"/>
              </a:buClr>
              <a:buFont typeface="Arial"/>
              <a:buChar char="•"/>
            </a:pPr>
            <a:r>
              <a:rPr lang="en-US" sz="900" dirty="0" smtClean="0">
                <a:solidFill>
                  <a:schemeClr val="bg1"/>
                </a:solidFill>
                <a:latin typeface="Arial" pitchFamily="34" charset="0"/>
                <a:cs typeface="Arial" pitchFamily="34" charset="0"/>
              </a:rPr>
              <a:t>Patch Management</a:t>
            </a:r>
            <a:endParaRPr lang="en-US" sz="900" dirty="0">
              <a:solidFill>
                <a:schemeClr val="bg1"/>
              </a:solidFill>
              <a:latin typeface="Arial" pitchFamily="34" charset="0"/>
              <a:cs typeface="Arial" pitchFamily="34" charset="0"/>
            </a:endParaRPr>
          </a:p>
        </p:txBody>
      </p:sp>
      <p:sp>
        <p:nvSpPr>
          <p:cNvPr id="40" name="Rounded Rectangle 39"/>
          <p:cNvSpPr/>
          <p:nvPr/>
        </p:nvSpPr>
        <p:spPr>
          <a:xfrm>
            <a:off x="6922814" y="2729638"/>
            <a:ext cx="1574809" cy="75940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43" name="TextBox 42"/>
          <p:cNvSpPr txBox="1"/>
          <p:nvPr/>
        </p:nvSpPr>
        <p:spPr>
          <a:xfrm>
            <a:off x="7065950" y="2842568"/>
            <a:ext cx="1749182" cy="507831"/>
          </a:xfrm>
          <a:prstGeom prst="rect">
            <a:avLst/>
          </a:prstGeom>
          <a:noFill/>
        </p:spPr>
        <p:txBody>
          <a:bodyPr wrap="square" rtlCol="0" anchor="ctr">
            <a:spAutoFit/>
          </a:bodyPr>
          <a:lstStyle/>
          <a:p>
            <a:pPr marL="171450" indent="-171450">
              <a:buClr>
                <a:srgbClr val="0070C0"/>
              </a:buClr>
              <a:buFont typeface="Arial"/>
              <a:buChar char="•"/>
            </a:pPr>
            <a:r>
              <a:rPr lang="en-US" sz="900" dirty="0" smtClean="0">
                <a:solidFill>
                  <a:schemeClr val="bg1"/>
                </a:solidFill>
                <a:latin typeface="Arial" pitchFamily="34" charset="0"/>
                <a:cs typeface="Arial" pitchFamily="34" charset="0"/>
              </a:rPr>
              <a:t>TLS/SSL </a:t>
            </a:r>
            <a:r>
              <a:rPr lang="en-US" sz="900" dirty="0">
                <a:solidFill>
                  <a:schemeClr val="bg1"/>
                </a:solidFill>
                <a:latin typeface="Arial" pitchFamily="34" charset="0"/>
                <a:cs typeface="Arial" pitchFamily="34" charset="0"/>
              </a:rPr>
              <a:t>Encryption</a:t>
            </a:r>
          </a:p>
          <a:p>
            <a:pPr marL="171450" indent="-171450">
              <a:buClr>
                <a:srgbClr val="0070C0"/>
              </a:buClr>
              <a:buFont typeface="Arial"/>
              <a:buChar char="•"/>
            </a:pPr>
            <a:r>
              <a:rPr lang="en-US" sz="900" dirty="0" smtClean="0">
                <a:solidFill>
                  <a:schemeClr val="bg1"/>
                </a:solidFill>
                <a:latin typeface="Arial" pitchFamily="34" charset="0"/>
                <a:cs typeface="Arial" pitchFamily="34" charset="0"/>
              </a:rPr>
              <a:t>Network </a:t>
            </a:r>
            <a:r>
              <a:rPr lang="en-US" sz="900" dirty="0">
                <a:solidFill>
                  <a:schemeClr val="bg1"/>
                </a:solidFill>
                <a:latin typeface="Arial" pitchFamily="34" charset="0"/>
                <a:cs typeface="Arial" pitchFamily="34" charset="0"/>
              </a:rPr>
              <a:t>Security       	   </a:t>
            </a:r>
            <a:r>
              <a:rPr lang="en-US" sz="900" dirty="0" smtClean="0">
                <a:solidFill>
                  <a:schemeClr val="bg1"/>
                </a:solidFill>
                <a:latin typeface="Arial" pitchFamily="34" charset="0"/>
                <a:cs typeface="Arial" pitchFamily="34" charset="0"/>
              </a:rPr>
              <a:t>Configuration</a:t>
            </a:r>
            <a:endParaRPr lang="en-US" sz="900" dirty="0">
              <a:solidFill>
                <a:schemeClr val="bg1"/>
              </a:solidFill>
              <a:latin typeface="Arial" pitchFamily="34" charset="0"/>
              <a:cs typeface="Arial" pitchFamily="34" charset="0"/>
            </a:endParaRPr>
          </a:p>
        </p:txBody>
      </p:sp>
      <p:grpSp>
        <p:nvGrpSpPr>
          <p:cNvPr id="21" name="Group 20"/>
          <p:cNvGrpSpPr/>
          <p:nvPr/>
        </p:nvGrpSpPr>
        <p:grpSpPr>
          <a:xfrm>
            <a:off x="5069563" y="4641474"/>
            <a:ext cx="1065593" cy="230832"/>
            <a:chOff x="1902333" y="4743439"/>
            <a:chExt cx="1065593" cy="230832"/>
          </a:xfrm>
        </p:grpSpPr>
        <p:sp>
          <p:nvSpPr>
            <p:cNvPr id="65" name="Oval 64"/>
            <p:cNvSpPr/>
            <p:nvPr/>
          </p:nvSpPr>
          <p:spPr>
            <a:xfrm>
              <a:off x="1902333" y="4774333"/>
              <a:ext cx="169044" cy="169044"/>
            </a:xfrm>
            <a:prstGeom prst="ellips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67" name="Rectangle 66"/>
            <p:cNvSpPr/>
            <p:nvPr/>
          </p:nvSpPr>
          <p:spPr>
            <a:xfrm>
              <a:off x="2071378" y="4743439"/>
              <a:ext cx="896548" cy="230832"/>
            </a:xfrm>
            <a:prstGeom prst="rect">
              <a:avLst/>
            </a:prstGeom>
          </p:spPr>
          <p:txBody>
            <a:bodyPr wrap="square">
              <a:spAutoFit/>
            </a:bodyPr>
            <a:lstStyle/>
            <a:p>
              <a:r>
                <a:rPr lang="en-US" sz="900" b="1" dirty="0" smtClean="0">
                  <a:latin typeface="Arial"/>
                  <a:cs typeface="Arial"/>
                </a:rPr>
                <a:t>CUSTOMER</a:t>
              </a:r>
              <a:endParaRPr lang="en-US" sz="900" b="1" dirty="0">
                <a:latin typeface="Arial"/>
                <a:cs typeface="Arial"/>
              </a:endParaRPr>
            </a:p>
          </p:txBody>
        </p:sp>
      </p:grpSp>
      <p:grpSp>
        <p:nvGrpSpPr>
          <p:cNvPr id="27" name="Group 26"/>
          <p:cNvGrpSpPr/>
          <p:nvPr/>
        </p:nvGrpSpPr>
        <p:grpSpPr>
          <a:xfrm>
            <a:off x="6171768" y="4641474"/>
            <a:ext cx="1235021" cy="230832"/>
            <a:chOff x="4057650" y="4743439"/>
            <a:chExt cx="1235021" cy="230832"/>
          </a:xfrm>
        </p:grpSpPr>
        <p:sp>
          <p:nvSpPr>
            <p:cNvPr id="66" name="Oval 65"/>
            <p:cNvSpPr/>
            <p:nvPr/>
          </p:nvSpPr>
          <p:spPr>
            <a:xfrm>
              <a:off x="4057650" y="4774333"/>
              <a:ext cx="169044" cy="169044"/>
            </a:xfrm>
            <a:prstGeom prst="ellipse">
              <a:avLst/>
            </a:prstGeom>
            <a:noFill/>
            <a:ln>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68" name="Rectangle 67"/>
            <p:cNvSpPr/>
            <p:nvPr/>
          </p:nvSpPr>
          <p:spPr>
            <a:xfrm>
              <a:off x="4256714" y="4743439"/>
              <a:ext cx="1035957" cy="230832"/>
            </a:xfrm>
            <a:prstGeom prst="rect">
              <a:avLst/>
            </a:prstGeom>
          </p:spPr>
          <p:txBody>
            <a:bodyPr wrap="square">
              <a:spAutoFit/>
            </a:bodyPr>
            <a:lstStyle/>
            <a:p>
              <a:r>
                <a:rPr lang="en-US" sz="900" b="1" dirty="0" smtClean="0">
                  <a:latin typeface="Arial"/>
                  <a:cs typeface="Arial"/>
                </a:rPr>
                <a:t>ALERT LOGIC</a:t>
              </a:r>
            </a:p>
          </p:txBody>
        </p:sp>
      </p:grpSp>
      <p:grpSp>
        <p:nvGrpSpPr>
          <p:cNvPr id="11" name="Group 10"/>
          <p:cNvGrpSpPr/>
          <p:nvPr/>
        </p:nvGrpSpPr>
        <p:grpSpPr>
          <a:xfrm>
            <a:off x="3890933" y="4641474"/>
            <a:ext cx="1141394" cy="230832"/>
            <a:chOff x="377441" y="4743439"/>
            <a:chExt cx="1141394" cy="230832"/>
          </a:xfrm>
        </p:grpSpPr>
        <p:sp>
          <p:nvSpPr>
            <p:cNvPr id="64" name="Oval 63"/>
            <p:cNvSpPr/>
            <p:nvPr/>
          </p:nvSpPr>
          <p:spPr>
            <a:xfrm>
              <a:off x="377441" y="4774333"/>
              <a:ext cx="169044" cy="169044"/>
            </a:xfrm>
            <a:prstGeom prst="ellipse">
              <a:avLst/>
            </a:prstGeom>
            <a:gradFill>
              <a:gsLst>
                <a:gs pos="0">
                  <a:srgbClr val="0070C0">
                    <a:lumMod val="83000"/>
                  </a:srgbClr>
                </a:gs>
                <a:gs pos="100000">
                  <a:srgbClr val="0070C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69" name="Rectangle 68"/>
            <p:cNvSpPr/>
            <p:nvPr/>
          </p:nvSpPr>
          <p:spPr>
            <a:xfrm>
              <a:off x="583721" y="4743439"/>
              <a:ext cx="935114" cy="230832"/>
            </a:xfrm>
            <a:prstGeom prst="rect">
              <a:avLst/>
            </a:prstGeom>
          </p:spPr>
          <p:txBody>
            <a:bodyPr wrap="square">
              <a:spAutoFit/>
            </a:bodyPr>
            <a:lstStyle/>
            <a:p>
              <a:r>
                <a:rPr lang="en-US" sz="900" b="1" dirty="0" smtClean="0">
                  <a:latin typeface="Arial"/>
                  <a:cs typeface="Arial"/>
                </a:rPr>
                <a:t>MICROSOFT</a:t>
              </a:r>
            </a:p>
          </p:txBody>
        </p:sp>
      </p:grpSp>
      <p:grpSp>
        <p:nvGrpSpPr>
          <p:cNvPr id="62" name="Group 61"/>
          <p:cNvGrpSpPr/>
          <p:nvPr/>
        </p:nvGrpSpPr>
        <p:grpSpPr>
          <a:xfrm>
            <a:off x="5700903" y="3555648"/>
            <a:ext cx="686298" cy="809380"/>
            <a:chOff x="3161225" y="3466790"/>
            <a:chExt cx="686298" cy="809380"/>
          </a:xfrm>
        </p:grpSpPr>
        <p:pic>
          <p:nvPicPr>
            <p:cNvPr id="71" name="Picture 7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161225" y="4023574"/>
              <a:ext cx="686298" cy="252596"/>
            </a:xfrm>
            <a:prstGeom prst="rect">
              <a:avLst/>
            </a:prstGeom>
          </p:spPr>
        </p:pic>
        <p:pic>
          <p:nvPicPr>
            <p:cNvPr id="72" name="Picture 71"/>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203530" y="3466790"/>
              <a:ext cx="574669" cy="574669"/>
            </a:xfrm>
            <a:prstGeom prst="rect">
              <a:avLst/>
            </a:prstGeom>
          </p:spPr>
        </p:pic>
      </p:grpSp>
      <p:pic>
        <p:nvPicPr>
          <p:cNvPr id="73" name="Picture 7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077982" y="1813925"/>
            <a:ext cx="633487" cy="633487"/>
          </a:xfrm>
          <a:prstGeom prst="rect">
            <a:avLst/>
          </a:prstGeom>
        </p:spPr>
      </p:pic>
      <p:pic>
        <p:nvPicPr>
          <p:cNvPr id="74" name="Picture 73"/>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077982" y="2676829"/>
            <a:ext cx="633487" cy="633487"/>
          </a:xfrm>
          <a:prstGeom prst="rect">
            <a:avLst/>
          </a:prstGeom>
        </p:spPr>
      </p:pic>
      <p:pic>
        <p:nvPicPr>
          <p:cNvPr id="35" name="Picture 34"/>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93795" y="2392969"/>
            <a:ext cx="1201860" cy="252772"/>
          </a:xfrm>
          <a:prstGeom prst="rect">
            <a:avLst/>
          </a:prstGeom>
        </p:spPr>
      </p:pic>
      <p:pic>
        <p:nvPicPr>
          <p:cNvPr id="76" name="Picture 75"/>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042216" y="3262267"/>
            <a:ext cx="717541" cy="260924"/>
          </a:xfrm>
          <a:prstGeom prst="rect">
            <a:avLst/>
          </a:prstGeom>
        </p:spPr>
      </p:pic>
      <p:pic>
        <p:nvPicPr>
          <p:cNvPr id="77" name="Picture 76"/>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153873" y="1562207"/>
            <a:ext cx="505544" cy="252772"/>
          </a:xfrm>
          <a:prstGeom prst="rect">
            <a:avLst/>
          </a:prstGeom>
        </p:spPr>
      </p:pic>
      <p:sp>
        <p:nvSpPr>
          <p:cNvPr id="23" name="Rectangle 22"/>
          <p:cNvSpPr/>
          <p:nvPr/>
        </p:nvSpPr>
        <p:spPr>
          <a:xfrm>
            <a:off x="7584141" y="4534348"/>
            <a:ext cx="1694330" cy="484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Tree>
    <p:extLst>
      <p:ext uri="{BB962C8B-B14F-4D97-AF65-F5344CB8AC3E}">
        <p14:creationId xmlns:p14="http://schemas.microsoft.com/office/powerpoint/2010/main" val="15122084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760977" y="3622827"/>
            <a:ext cx="7736646" cy="759404"/>
          </a:xfrm>
          <a:prstGeom prst="roundRect">
            <a:avLst/>
          </a:prstGeom>
          <a:gradFill>
            <a:gsLst>
              <a:gs pos="0">
                <a:srgbClr val="0070C0">
                  <a:lumMod val="83000"/>
                </a:srgbClr>
              </a:gs>
              <a:gs pos="100000">
                <a:srgbClr val="0070C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grpSp>
        <p:nvGrpSpPr>
          <p:cNvPr id="24" name="Group 23"/>
          <p:cNvGrpSpPr/>
          <p:nvPr/>
        </p:nvGrpSpPr>
        <p:grpSpPr>
          <a:xfrm>
            <a:off x="2974917" y="3565098"/>
            <a:ext cx="735388" cy="809041"/>
            <a:chOff x="2101934" y="3466790"/>
            <a:chExt cx="735388" cy="809041"/>
          </a:xfrm>
        </p:grpSpPr>
        <p:pic>
          <p:nvPicPr>
            <p:cNvPr id="19" name="Picture 18" descr="Compute.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01934" y="4008417"/>
              <a:ext cx="735388" cy="267414"/>
            </a:xfrm>
            <a:prstGeom prst="rect">
              <a:avLst/>
            </a:prstGeom>
          </p:spPr>
        </p:pic>
        <p:pic>
          <p:nvPicPr>
            <p:cNvPr id="31" name="Picture 30" descr="Comput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71879" y="3466790"/>
              <a:ext cx="574669" cy="574669"/>
            </a:xfrm>
            <a:prstGeom prst="rect">
              <a:avLst/>
            </a:prstGeom>
          </p:spPr>
        </p:pic>
      </p:grpSp>
      <p:grpSp>
        <p:nvGrpSpPr>
          <p:cNvPr id="3" name="Group 2"/>
          <p:cNvGrpSpPr/>
          <p:nvPr/>
        </p:nvGrpSpPr>
        <p:grpSpPr>
          <a:xfrm>
            <a:off x="4332755" y="3565098"/>
            <a:ext cx="745698" cy="810915"/>
            <a:chOff x="3131526" y="3466790"/>
            <a:chExt cx="745698" cy="810915"/>
          </a:xfrm>
        </p:grpSpPr>
        <p:pic>
          <p:nvPicPr>
            <p:cNvPr id="20" name="Picture 19" descr="Storage.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131526" y="4006541"/>
              <a:ext cx="745698" cy="271164"/>
            </a:xfrm>
            <a:prstGeom prst="rect">
              <a:avLst/>
            </a:prstGeom>
          </p:spPr>
        </p:pic>
        <p:pic>
          <p:nvPicPr>
            <p:cNvPr id="32" name="Picture 31" descr="Storage.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03530" y="3466790"/>
              <a:ext cx="574669" cy="574669"/>
            </a:xfrm>
            <a:prstGeom prst="rect">
              <a:avLst/>
            </a:prstGeom>
          </p:spPr>
        </p:pic>
      </p:grpSp>
      <p:grpSp>
        <p:nvGrpSpPr>
          <p:cNvPr id="4" name="Group 3"/>
          <p:cNvGrpSpPr/>
          <p:nvPr/>
        </p:nvGrpSpPr>
        <p:grpSpPr>
          <a:xfrm>
            <a:off x="7009652" y="3555648"/>
            <a:ext cx="743317" cy="839184"/>
            <a:chOff x="5175255" y="3447890"/>
            <a:chExt cx="743317" cy="839184"/>
          </a:xfrm>
        </p:grpSpPr>
        <p:pic>
          <p:nvPicPr>
            <p:cNvPr id="22" name="Picture 21" descr="Network.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175255" y="4016776"/>
              <a:ext cx="743317" cy="270298"/>
            </a:xfrm>
            <a:prstGeom prst="rect">
              <a:avLst/>
            </a:prstGeom>
          </p:spPr>
        </p:pic>
        <p:pic>
          <p:nvPicPr>
            <p:cNvPr id="34" name="Picture 3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249219" y="3447890"/>
              <a:ext cx="574669" cy="574669"/>
            </a:xfrm>
            <a:prstGeom prst="rect">
              <a:avLst/>
            </a:prstGeom>
          </p:spPr>
        </p:pic>
      </p:grpSp>
      <p:sp>
        <p:nvSpPr>
          <p:cNvPr id="2" name="Title 1"/>
          <p:cNvSpPr>
            <a:spLocks noGrp="1"/>
          </p:cNvSpPr>
          <p:nvPr>
            <p:ph type="title"/>
          </p:nvPr>
        </p:nvSpPr>
        <p:spPr>
          <a:xfrm>
            <a:off x="269611" y="-39959"/>
            <a:ext cx="8228012" cy="582613"/>
          </a:xfrm>
        </p:spPr>
        <p:txBody>
          <a:bodyPr>
            <a:normAutofit/>
          </a:bodyPr>
          <a:lstStyle/>
          <a:p>
            <a:r>
              <a:rPr lang="en-US" dirty="0"/>
              <a:t>1.  </a:t>
            </a:r>
            <a:r>
              <a:rPr lang="en-US" dirty="0" smtClean="0"/>
              <a:t>Know your responsibilities: Threats</a:t>
            </a:r>
            <a:endParaRPr lang="en-US" dirty="0"/>
          </a:p>
        </p:txBody>
      </p:sp>
      <p:grpSp>
        <p:nvGrpSpPr>
          <p:cNvPr id="52" name="Group 51"/>
          <p:cNvGrpSpPr/>
          <p:nvPr/>
        </p:nvGrpSpPr>
        <p:grpSpPr>
          <a:xfrm>
            <a:off x="4307520" y="1902779"/>
            <a:ext cx="1972901" cy="759404"/>
            <a:chOff x="3996952" y="1891294"/>
            <a:chExt cx="1972901" cy="759404"/>
          </a:xfrm>
        </p:grpSpPr>
        <p:sp>
          <p:nvSpPr>
            <p:cNvPr id="6" name="Rounded Rectangle 5"/>
            <p:cNvSpPr/>
            <p:nvPr/>
          </p:nvSpPr>
          <p:spPr>
            <a:xfrm>
              <a:off x="3996952" y="1891294"/>
              <a:ext cx="1972901" cy="759404"/>
            </a:xfrm>
            <a:prstGeom prst="roundRect">
              <a:avLst/>
            </a:prstGeom>
            <a:solidFill>
              <a:schemeClr val="bg1"/>
            </a:solidFill>
            <a:ln w="28575">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FF9300"/>
                </a:buClr>
              </a:pPr>
              <a:endParaRPr lang="en-US" dirty="0" smtClean="0">
                <a:solidFill>
                  <a:schemeClr val="tx1"/>
                </a:solidFill>
              </a:endParaRPr>
            </a:p>
          </p:txBody>
        </p:sp>
        <p:sp>
          <p:nvSpPr>
            <p:cNvPr id="14" name="TextBox 13"/>
            <p:cNvSpPr txBox="1"/>
            <p:nvPr/>
          </p:nvSpPr>
          <p:spPr>
            <a:xfrm>
              <a:off x="4074368" y="2000873"/>
              <a:ext cx="1779975" cy="507831"/>
            </a:xfrm>
            <a:prstGeom prst="rect">
              <a:avLst/>
            </a:prstGeom>
            <a:noFill/>
          </p:spPr>
          <p:txBody>
            <a:bodyPr wrap="square" rtlCol="0">
              <a:spAutoFit/>
            </a:bodyPr>
            <a:lstStyle/>
            <a:p>
              <a:pPr marL="171450" indent="-171450">
                <a:buClr>
                  <a:srgbClr val="FF9300"/>
                </a:buClr>
                <a:buFont typeface="Arial"/>
                <a:buChar char="•"/>
              </a:pPr>
              <a:r>
                <a:rPr lang="en-US" sz="900" dirty="0" smtClean="0">
                  <a:latin typeface="Arial" pitchFamily="34" charset="0"/>
                  <a:cs typeface="Arial" pitchFamily="34" charset="0"/>
                </a:rPr>
                <a:t>Security </a:t>
              </a:r>
              <a:r>
                <a:rPr lang="en-US" sz="900" dirty="0">
                  <a:latin typeface="Arial" pitchFamily="34" charset="0"/>
                  <a:cs typeface="Arial" pitchFamily="34" charset="0"/>
                </a:rPr>
                <a:t>Monitoring</a:t>
              </a:r>
            </a:p>
            <a:p>
              <a:pPr marL="171450" indent="-171450">
                <a:buClr>
                  <a:srgbClr val="FF9300"/>
                </a:buClr>
                <a:buFont typeface="Arial"/>
                <a:buChar char="•"/>
              </a:pPr>
              <a:r>
                <a:rPr lang="en-US" sz="900" dirty="0" smtClean="0">
                  <a:latin typeface="Arial" pitchFamily="34" charset="0"/>
                  <a:cs typeface="Arial" pitchFamily="34" charset="0"/>
                </a:rPr>
                <a:t>Log </a:t>
              </a:r>
              <a:r>
                <a:rPr lang="en-US" sz="900" dirty="0">
                  <a:latin typeface="Arial" pitchFamily="34" charset="0"/>
                  <a:cs typeface="Arial" pitchFamily="34" charset="0"/>
                </a:rPr>
                <a:t>Analysis</a:t>
              </a:r>
            </a:p>
            <a:p>
              <a:pPr marL="171450" indent="-171450">
                <a:buClr>
                  <a:srgbClr val="FF9300"/>
                </a:buClr>
                <a:buFont typeface="Arial"/>
                <a:buChar char="•"/>
              </a:pPr>
              <a:r>
                <a:rPr lang="en-US" sz="900" dirty="0" smtClean="0">
                  <a:latin typeface="Arial" pitchFamily="34" charset="0"/>
                  <a:cs typeface="Arial" pitchFamily="34" charset="0"/>
                </a:rPr>
                <a:t>Vulnerability Scanning</a:t>
              </a:r>
              <a:endParaRPr lang="en-US" sz="900" dirty="0">
                <a:latin typeface="Arial" pitchFamily="34" charset="0"/>
                <a:cs typeface="Arial" pitchFamily="34" charset="0"/>
              </a:endParaRPr>
            </a:p>
          </p:txBody>
        </p:sp>
      </p:grpSp>
      <p:grpSp>
        <p:nvGrpSpPr>
          <p:cNvPr id="53" name="Group 52"/>
          <p:cNvGrpSpPr/>
          <p:nvPr/>
        </p:nvGrpSpPr>
        <p:grpSpPr>
          <a:xfrm>
            <a:off x="4783404" y="2745871"/>
            <a:ext cx="2225673" cy="759404"/>
            <a:chOff x="4570276" y="2734667"/>
            <a:chExt cx="2225673" cy="759404"/>
          </a:xfrm>
        </p:grpSpPr>
        <p:sp>
          <p:nvSpPr>
            <p:cNvPr id="7" name="Rounded Rectangle 6"/>
            <p:cNvSpPr/>
            <p:nvPr/>
          </p:nvSpPr>
          <p:spPr>
            <a:xfrm>
              <a:off x="4570276" y="2734667"/>
              <a:ext cx="2080868" cy="759404"/>
            </a:xfrm>
            <a:prstGeom prst="roundRect">
              <a:avLst/>
            </a:prstGeom>
            <a:solidFill>
              <a:schemeClr val="bg1"/>
            </a:solidFill>
            <a:ln w="28575">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FF9300"/>
                </a:buClr>
              </a:pPr>
              <a:endParaRPr lang="en-US" dirty="0" smtClean="0">
                <a:solidFill>
                  <a:schemeClr val="tx1"/>
                </a:solidFill>
              </a:endParaRPr>
            </a:p>
          </p:txBody>
        </p:sp>
        <p:sp>
          <p:nvSpPr>
            <p:cNvPr id="15" name="TextBox 14"/>
            <p:cNvSpPr txBox="1"/>
            <p:nvPr/>
          </p:nvSpPr>
          <p:spPr>
            <a:xfrm>
              <a:off x="4658033" y="2928050"/>
              <a:ext cx="2137916" cy="369332"/>
            </a:xfrm>
            <a:prstGeom prst="rect">
              <a:avLst/>
            </a:prstGeom>
            <a:noFill/>
          </p:spPr>
          <p:txBody>
            <a:bodyPr wrap="square" rtlCol="0" anchor="ctr">
              <a:spAutoFit/>
            </a:bodyPr>
            <a:lstStyle/>
            <a:p>
              <a:pPr marL="171450" indent="-171450">
                <a:buClr>
                  <a:srgbClr val="FF9300"/>
                </a:buClr>
                <a:buFont typeface="Arial"/>
                <a:buChar char="•"/>
              </a:pPr>
              <a:r>
                <a:rPr lang="en-US" sz="900" dirty="0" smtClean="0">
                  <a:latin typeface="Arial" pitchFamily="34" charset="0"/>
                  <a:cs typeface="Arial" pitchFamily="34" charset="0"/>
                </a:rPr>
                <a:t>Network </a:t>
              </a:r>
              <a:r>
                <a:rPr lang="en-US" sz="900" dirty="0">
                  <a:latin typeface="Arial" pitchFamily="34" charset="0"/>
                  <a:cs typeface="Arial" pitchFamily="34" charset="0"/>
                </a:rPr>
                <a:t>Threat Detection</a:t>
              </a:r>
            </a:p>
            <a:p>
              <a:pPr marL="171450" indent="-171450">
                <a:buClr>
                  <a:srgbClr val="FF9300"/>
                </a:buClr>
                <a:buFont typeface="Arial"/>
                <a:buChar char="•"/>
              </a:pPr>
              <a:r>
                <a:rPr lang="en-US" sz="900" dirty="0" smtClean="0">
                  <a:latin typeface="Arial" pitchFamily="34" charset="0"/>
                  <a:cs typeface="Arial" pitchFamily="34" charset="0"/>
                </a:rPr>
                <a:t>Security </a:t>
              </a:r>
              <a:r>
                <a:rPr lang="en-US" sz="900" dirty="0">
                  <a:latin typeface="Arial" pitchFamily="34" charset="0"/>
                  <a:cs typeface="Arial" pitchFamily="34" charset="0"/>
                </a:rPr>
                <a:t>Monitoring</a:t>
              </a:r>
            </a:p>
          </p:txBody>
        </p:sp>
      </p:grpSp>
      <p:sp>
        <p:nvSpPr>
          <p:cNvPr id="10" name="Rounded Rectangle 9"/>
          <p:cNvSpPr/>
          <p:nvPr/>
        </p:nvSpPr>
        <p:spPr>
          <a:xfrm>
            <a:off x="771549" y="2734667"/>
            <a:ext cx="3914130" cy="759404"/>
          </a:xfrm>
          <a:prstGeom prst="roundRect">
            <a:avLst/>
          </a:prstGeom>
          <a:gradFill>
            <a:gsLst>
              <a:gs pos="0">
                <a:srgbClr val="0070C0">
                  <a:lumMod val="83000"/>
                </a:srgbClr>
              </a:gs>
              <a:gs pos="100000">
                <a:srgbClr val="0070C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16" name="TextBox 15"/>
          <p:cNvSpPr txBox="1"/>
          <p:nvPr/>
        </p:nvSpPr>
        <p:spPr>
          <a:xfrm>
            <a:off x="1986494" y="2789551"/>
            <a:ext cx="3405139" cy="646331"/>
          </a:xfrm>
          <a:prstGeom prst="rect">
            <a:avLst/>
          </a:prstGeom>
          <a:noFill/>
        </p:spPr>
        <p:txBody>
          <a:bodyPr wrap="square" rtlCol="0">
            <a:spAutoFit/>
          </a:bodyPr>
          <a:lstStyle/>
          <a:p>
            <a:pPr marL="171450" indent="-171450">
              <a:buFont typeface="Arial"/>
              <a:buChar char="•"/>
            </a:pPr>
            <a:r>
              <a:rPr lang="en-US" sz="900" dirty="0" smtClean="0">
                <a:solidFill>
                  <a:schemeClr val="bg1"/>
                </a:solidFill>
                <a:latin typeface="Arial" pitchFamily="34" charset="0"/>
                <a:cs typeface="Arial" pitchFamily="34" charset="0"/>
              </a:rPr>
              <a:t>Logical </a:t>
            </a:r>
            <a:r>
              <a:rPr lang="en-US" sz="900" dirty="0">
                <a:solidFill>
                  <a:schemeClr val="bg1"/>
                </a:solidFill>
                <a:latin typeface="Arial" pitchFamily="34" charset="0"/>
                <a:cs typeface="Arial" pitchFamily="34" charset="0"/>
              </a:rPr>
              <a:t>Network Segmentation</a:t>
            </a:r>
          </a:p>
          <a:p>
            <a:pPr marL="171450" indent="-171450">
              <a:buFont typeface="Arial"/>
              <a:buChar char="•"/>
            </a:pPr>
            <a:r>
              <a:rPr lang="en-US" sz="900" dirty="0" smtClean="0">
                <a:solidFill>
                  <a:schemeClr val="bg1"/>
                </a:solidFill>
                <a:latin typeface="Arial" pitchFamily="34" charset="0"/>
                <a:cs typeface="Arial" pitchFamily="34" charset="0"/>
              </a:rPr>
              <a:t>Perimeter </a:t>
            </a:r>
            <a:r>
              <a:rPr lang="en-US" sz="900" dirty="0">
                <a:solidFill>
                  <a:schemeClr val="bg1"/>
                </a:solidFill>
                <a:latin typeface="Arial" pitchFamily="34" charset="0"/>
                <a:cs typeface="Arial" pitchFamily="34" charset="0"/>
              </a:rPr>
              <a:t>Security Services</a:t>
            </a:r>
          </a:p>
          <a:p>
            <a:pPr marL="171450" indent="-171450">
              <a:buFont typeface="Arial"/>
              <a:buChar char="•"/>
            </a:pPr>
            <a:r>
              <a:rPr lang="en-US" sz="900" dirty="0" smtClean="0">
                <a:solidFill>
                  <a:schemeClr val="bg1"/>
                </a:solidFill>
                <a:latin typeface="Arial" pitchFamily="34" charset="0"/>
                <a:cs typeface="Arial" pitchFamily="34" charset="0"/>
              </a:rPr>
              <a:t>External </a:t>
            </a:r>
            <a:r>
              <a:rPr lang="en-US" sz="900" dirty="0">
                <a:solidFill>
                  <a:schemeClr val="bg1"/>
                </a:solidFill>
                <a:latin typeface="Arial" pitchFamily="34" charset="0"/>
                <a:cs typeface="Arial" pitchFamily="34" charset="0"/>
              </a:rPr>
              <a:t>DDOS, spoofing, and </a:t>
            </a:r>
            <a:br>
              <a:rPr lang="en-US" sz="900" dirty="0">
                <a:solidFill>
                  <a:schemeClr val="bg1"/>
                </a:solidFill>
                <a:latin typeface="Arial" pitchFamily="34" charset="0"/>
                <a:cs typeface="Arial" pitchFamily="34" charset="0"/>
              </a:rPr>
            </a:br>
            <a:r>
              <a:rPr lang="en-US" sz="900" dirty="0" smtClean="0">
                <a:solidFill>
                  <a:schemeClr val="bg1"/>
                </a:solidFill>
                <a:latin typeface="Arial" pitchFamily="34" charset="0"/>
                <a:cs typeface="Arial" pitchFamily="34" charset="0"/>
              </a:rPr>
              <a:t>scanning </a:t>
            </a:r>
            <a:r>
              <a:rPr lang="en-US" sz="900" dirty="0">
                <a:solidFill>
                  <a:schemeClr val="bg1"/>
                </a:solidFill>
                <a:latin typeface="Arial" pitchFamily="34" charset="0"/>
                <a:cs typeface="Arial" pitchFamily="34" charset="0"/>
              </a:rPr>
              <a:t>monitored</a:t>
            </a:r>
          </a:p>
        </p:txBody>
      </p:sp>
      <p:pic>
        <p:nvPicPr>
          <p:cNvPr id="18" name="Picture 17"/>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857902" y="3701001"/>
            <a:ext cx="1535430" cy="665805"/>
          </a:xfrm>
          <a:prstGeom prst="rect">
            <a:avLst/>
          </a:prstGeom>
        </p:spPr>
      </p:pic>
      <p:sp>
        <p:nvSpPr>
          <p:cNvPr id="9" name="Rounded Rectangle 8"/>
          <p:cNvSpPr/>
          <p:nvPr/>
        </p:nvSpPr>
        <p:spPr>
          <a:xfrm>
            <a:off x="771548" y="1891294"/>
            <a:ext cx="3496354" cy="759404"/>
          </a:xfrm>
          <a:prstGeom prst="roundRect">
            <a:avLst/>
          </a:prstGeom>
          <a:gradFill>
            <a:gsLst>
              <a:gs pos="0">
                <a:srgbClr val="0070C0">
                  <a:lumMod val="83000"/>
                </a:srgbClr>
              </a:gs>
              <a:gs pos="100000">
                <a:srgbClr val="0070C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17" name="TextBox 16"/>
          <p:cNvSpPr txBox="1"/>
          <p:nvPr/>
        </p:nvSpPr>
        <p:spPr>
          <a:xfrm>
            <a:off x="1986494" y="1940182"/>
            <a:ext cx="2436805" cy="646331"/>
          </a:xfrm>
          <a:prstGeom prst="rect">
            <a:avLst/>
          </a:prstGeom>
          <a:noFill/>
        </p:spPr>
        <p:txBody>
          <a:bodyPr wrap="square" rtlCol="0">
            <a:spAutoFit/>
          </a:bodyPr>
          <a:lstStyle/>
          <a:p>
            <a:pPr marL="171450" indent="-171450">
              <a:buFont typeface="Arial"/>
              <a:buChar char="•"/>
            </a:pPr>
            <a:r>
              <a:rPr lang="en-US" sz="900" smtClean="0">
                <a:solidFill>
                  <a:schemeClr val="bg1"/>
                </a:solidFill>
                <a:latin typeface="Arial" pitchFamily="34" charset="0"/>
                <a:cs typeface="Arial" pitchFamily="34" charset="0"/>
              </a:rPr>
              <a:t>Hypervisor </a:t>
            </a:r>
            <a:r>
              <a:rPr lang="en-US" sz="900" dirty="0">
                <a:solidFill>
                  <a:schemeClr val="bg1"/>
                </a:solidFill>
                <a:latin typeface="Arial" pitchFamily="34" charset="0"/>
                <a:cs typeface="Arial" pitchFamily="34" charset="0"/>
              </a:rPr>
              <a:t>Management</a:t>
            </a:r>
          </a:p>
          <a:p>
            <a:pPr marL="171450" indent="-171450">
              <a:buFont typeface="Arial"/>
              <a:buChar char="•"/>
            </a:pPr>
            <a:r>
              <a:rPr lang="en-US" sz="900" dirty="0" smtClean="0">
                <a:solidFill>
                  <a:schemeClr val="bg1"/>
                </a:solidFill>
                <a:latin typeface="Arial" pitchFamily="34" charset="0"/>
                <a:cs typeface="Arial" pitchFamily="34" charset="0"/>
              </a:rPr>
              <a:t>System </a:t>
            </a:r>
            <a:r>
              <a:rPr lang="en-US" sz="900" dirty="0">
                <a:solidFill>
                  <a:schemeClr val="bg1"/>
                </a:solidFill>
                <a:latin typeface="Arial" pitchFamily="34" charset="0"/>
                <a:cs typeface="Arial" pitchFamily="34" charset="0"/>
              </a:rPr>
              <a:t>Image Library</a:t>
            </a:r>
          </a:p>
          <a:p>
            <a:pPr marL="171450" indent="-171450">
              <a:buFont typeface="Arial"/>
              <a:buChar char="•"/>
            </a:pPr>
            <a:r>
              <a:rPr lang="en-US" sz="900" dirty="0" smtClean="0">
                <a:solidFill>
                  <a:schemeClr val="bg1"/>
                </a:solidFill>
                <a:latin typeface="Arial" pitchFamily="34" charset="0"/>
                <a:cs typeface="Arial" pitchFamily="34" charset="0"/>
              </a:rPr>
              <a:t>Root </a:t>
            </a:r>
            <a:r>
              <a:rPr lang="en-US" sz="900" dirty="0">
                <a:solidFill>
                  <a:schemeClr val="bg1"/>
                </a:solidFill>
                <a:latin typeface="Arial" pitchFamily="34" charset="0"/>
                <a:cs typeface="Arial" pitchFamily="34" charset="0"/>
              </a:rPr>
              <a:t>Access for Customers</a:t>
            </a:r>
          </a:p>
          <a:p>
            <a:pPr marL="171450" indent="-171450">
              <a:buFont typeface="Arial"/>
              <a:buChar char="•"/>
            </a:pPr>
            <a:r>
              <a:rPr lang="en-US" sz="900" dirty="0" smtClean="0">
                <a:solidFill>
                  <a:schemeClr val="bg1"/>
                </a:solidFill>
                <a:latin typeface="Arial" pitchFamily="34" charset="0"/>
                <a:cs typeface="Arial" pitchFamily="34" charset="0"/>
              </a:rPr>
              <a:t>Managed </a:t>
            </a:r>
            <a:r>
              <a:rPr lang="en-US" sz="900" dirty="0">
                <a:solidFill>
                  <a:schemeClr val="bg1"/>
                </a:solidFill>
                <a:latin typeface="Arial" pitchFamily="34" charset="0"/>
                <a:cs typeface="Arial" pitchFamily="34" charset="0"/>
              </a:rPr>
              <a:t>Patching (</a:t>
            </a:r>
            <a:r>
              <a:rPr lang="en-US" sz="900" dirty="0" err="1">
                <a:solidFill>
                  <a:schemeClr val="bg1"/>
                </a:solidFill>
                <a:latin typeface="Arial" pitchFamily="34" charset="0"/>
                <a:cs typeface="Arial" pitchFamily="34" charset="0"/>
              </a:rPr>
              <a:t>PaaS</a:t>
            </a:r>
            <a:r>
              <a:rPr lang="en-US" sz="900" dirty="0">
                <a:solidFill>
                  <a:schemeClr val="bg1"/>
                </a:solidFill>
                <a:latin typeface="Arial" pitchFamily="34" charset="0"/>
                <a:cs typeface="Arial" pitchFamily="34" charset="0"/>
              </a:rPr>
              <a:t>, not </a:t>
            </a:r>
            <a:r>
              <a:rPr lang="en-US" sz="900" dirty="0" err="1">
                <a:solidFill>
                  <a:schemeClr val="bg1"/>
                </a:solidFill>
                <a:latin typeface="Arial" pitchFamily="34" charset="0"/>
                <a:cs typeface="Arial" pitchFamily="34" charset="0"/>
              </a:rPr>
              <a:t>IaaS</a:t>
            </a:r>
            <a:r>
              <a:rPr lang="en-US" sz="900" dirty="0">
                <a:solidFill>
                  <a:schemeClr val="bg1"/>
                </a:solidFill>
                <a:latin typeface="Arial" pitchFamily="34" charset="0"/>
                <a:cs typeface="Arial" pitchFamily="34" charset="0"/>
              </a:rPr>
              <a:t>)</a:t>
            </a:r>
          </a:p>
        </p:txBody>
      </p:sp>
      <p:sp>
        <p:nvSpPr>
          <p:cNvPr id="5" name="Rounded Rectangle 4"/>
          <p:cNvSpPr/>
          <p:nvPr/>
        </p:nvSpPr>
        <p:spPr>
          <a:xfrm>
            <a:off x="771548" y="1040223"/>
            <a:ext cx="2778631" cy="759404"/>
          </a:xfrm>
          <a:prstGeom prst="roundRect">
            <a:avLst/>
          </a:prstGeom>
          <a:solidFill>
            <a:schemeClr val="bg1"/>
          </a:solidFill>
          <a:ln w="28575">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FF9300"/>
              </a:buClr>
            </a:pPr>
            <a:endParaRPr lang="en-US" dirty="0" smtClean="0">
              <a:solidFill>
                <a:schemeClr val="tx1"/>
              </a:solidFill>
            </a:endParaRPr>
          </a:p>
        </p:txBody>
      </p:sp>
      <p:sp>
        <p:nvSpPr>
          <p:cNvPr id="12" name="TextBox 11"/>
          <p:cNvSpPr txBox="1"/>
          <p:nvPr/>
        </p:nvSpPr>
        <p:spPr>
          <a:xfrm>
            <a:off x="1787360" y="1223477"/>
            <a:ext cx="2372144" cy="369332"/>
          </a:xfrm>
          <a:prstGeom prst="rect">
            <a:avLst/>
          </a:prstGeom>
          <a:noFill/>
        </p:spPr>
        <p:txBody>
          <a:bodyPr wrap="square" rtlCol="0">
            <a:spAutoFit/>
          </a:bodyPr>
          <a:lstStyle/>
          <a:p>
            <a:pPr marL="171450" indent="-171450">
              <a:buClr>
                <a:srgbClr val="FF9300"/>
              </a:buClr>
              <a:buFont typeface="Arial"/>
              <a:buChar char="•"/>
            </a:pPr>
            <a:r>
              <a:rPr lang="en-US" sz="900" dirty="0" smtClean="0">
                <a:latin typeface="Arial" pitchFamily="34" charset="0"/>
                <a:cs typeface="Arial" pitchFamily="34" charset="0"/>
              </a:rPr>
              <a:t>Web </a:t>
            </a:r>
            <a:r>
              <a:rPr lang="en-US" sz="900" dirty="0">
                <a:latin typeface="Arial" pitchFamily="34" charset="0"/>
                <a:cs typeface="Arial" pitchFamily="34" charset="0"/>
              </a:rPr>
              <a:t>Application Firewall</a:t>
            </a:r>
          </a:p>
          <a:p>
            <a:pPr marL="171450" indent="-171450">
              <a:buClr>
                <a:srgbClr val="FF9300"/>
              </a:buClr>
              <a:buFont typeface="Arial"/>
              <a:buChar char="•"/>
            </a:pPr>
            <a:r>
              <a:rPr lang="en-US" sz="900" dirty="0" smtClean="0">
                <a:latin typeface="Arial" pitchFamily="34" charset="0"/>
                <a:cs typeface="Arial" pitchFamily="34" charset="0"/>
              </a:rPr>
              <a:t>Vulnerability Scanning</a:t>
            </a:r>
            <a:endParaRPr lang="en-US" sz="900" dirty="0">
              <a:latin typeface="Arial" pitchFamily="34" charset="0"/>
              <a:cs typeface="Arial" pitchFamily="34" charset="0"/>
            </a:endParaRPr>
          </a:p>
        </p:txBody>
      </p:sp>
      <p:pic>
        <p:nvPicPr>
          <p:cNvPr id="26" name="Picture 25" descr="Apps.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774951" y="1562207"/>
            <a:ext cx="767894" cy="279235"/>
          </a:xfrm>
          <a:prstGeom prst="rect">
            <a:avLst/>
          </a:prstGeom>
        </p:spPr>
      </p:pic>
      <p:pic>
        <p:nvPicPr>
          <p:cNvPr id="28" name="Picture 2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77982" y="981406"/>
            <a:ext cx="633487" cy="633487"/>
          </a:xfrm>
          <a:prstGeom prst="rect">
            <a:avLst/>
          </a:prstGeom>
        </p:spPr>
      </p:pic>
      <p:sp>
        <p:nvSpPr>
          <p:cNvPr id="38" name="Rounded Rectangle 37"/>
          <p:cNvSpPr/>
          <p:nvPr/>
        </p:nvSpPr>
        <p:spPr>
          <a:xfrm>
            <a:off x="3691777" y="1044183"/>
            <a:ext cx="4792508" cy="75940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13" name="TextBox 12"/>
          <p:cNvSpPr txBox="1"/>
          <p:nvPr/>
        </p:nvSpPr>
        <p:spPr>
          <a:xfrm>
            <a:off x="3863680" y="1142242"/>
            <a:ext cx="2536768" cy="507831"/>
          </a:xfrm>
          <a:prstGeom prst="rect">
            <a:avLst/>
          </a:prstGeom>
          <a:noFill/>
        </p:spPr>
        <p:txBody>
          <a:bodyPr wrap="square" rtlCol="0">
            <a:spAutoFit/>
          </a:bodyPr>
          <a:lstStyle/>
          <a:p>
            <a:pPr marL="171450" indent="-171450">
              <a:buClr>
                <a:srgbClr val="0070C0"/>
              </a:buClr>
              <a:buFont typeface="Arial"/>
              <a:buChar char="•"/>
            </a:pPr>
            <a:r>
              <a:rPr lang="en-US" sz="900" dirty="0" smtClean="0">
                <a:solidFill>
                  <a:schemeClr val="bg1"/>
                </a:solidFill>
                <a:latin typeface="Arial" pitchFamily="34" charset="0"/>
                <a:cs typeface="Arial" pitchFamily="34" charset="0"/>
              </a:rPr>
              <a:t>Secure </a:t>
            </a:r>
            <a:r>
              <a:rPr lang="en-US" sz="900" dirty="0">
                <a:solidFill>
                  <a:schemeClr val="bg1"/>
                </a:solidFill>
                <a:latin typeface="Arial" pitchFamily="34" charset="0"/>
                <a:cs typeface="Arial" pitchFamily="34" charset="0"/>
              </a:rPr>
              <a:t>Coding and Best Practices</a:t>
            </a:r>
          </a:p>
          <a:p>
            <a:pPr marL="171450" indent="-171450">
              <a:buClr>
                <a:srgbClr val="0070C0"/>
              </a:buClr>
              <a:buFont typeface="Arial"/>
              <a:buChar char="•"/>
            </a:pPr>
            <a:r>
              <a:rPr lang="en-US" sz="900" dirty="0" smtClean="0">
                <a:solidFill>
                  <a:schemeClr val="bg1"/>
                </a:solidFill>
                <a:latin typeface="Arial" pitchFamily="34" charset="0"/>
                <a:cs typeface="Arial" pitchFamily="34" charset="0"/>
              </a:rPr>
              <a:t>Software </a:t>
            </a:r>
            <a:r>
              <a:rPr lang="en-US" sz="900" dirty="0">
                <a:solidFill>
                  <a:schemeClr val="bg1"/>
                </a:solidFill>
                <a:latin typeface="Arial" pitchFamily="34" charset="0"/>
                <a:cs typeface="Arial" pitchFamily="34" charset="0"/>
              </a:rPr>
              <a:t>and Virtual Patching</a:t>
            </a:r>
          </a:p>
          <a:p>
            <a:pPr marL="171450" indent="-171450">
              <a:buClr>
                <a:srgbClr val="0070C0"/>
              </a:buClr>
              <a:buFont typeface="Arial"/>
              <a:buChar char="•"/>
            </a:pPr>
            <a:r>
              <a:rPr lang="en-US" sz="900" dirty="0" smtClean="0">
                <a:solidFill>
                  <a:schemeClr val="bg1"/>
                </a:solidFill>
                <a:latin typeface="Arial" pitchFamily="34" charset="0"/>
                <a:cs typeface="Arial" pitchFamily="34" charset="0"/>
              </a:rPr>
              <a:t>Configuration </a:t>
            </a:r>
            <a:r>
              <a:rPr lang="en-US" sz="900" dirty="0">
                <a:solidFill>
                  <a:schemeClr val="bg1"/>
                </a:solidFill>
                <a:latin typeface="Arial" pitchFamily="34" charset="0"/>
                <a:cs typeface="Arial" pitchFamily="34" charset="0"/>
              </a:rPr>
              <a:t>Management</a:t>
            </a:r>
            <a:endParaRPr lang="en-US" sz="900" dirty="0" smtClean="0">
              <a:solidFill>
                <a:schemeClr val="bg1"/>
              </a:solidFill>
              <a:latin typeface="Arial" pitchFamily="34" charset="0"/>
              <a:cs typeface="Arial" pitchFamily="34" charset="0"/>
            </a:endParaRPr>
          </a:p>
        </p:txBody>
      </p:sp>
      <p:sp>
        <p:nvSpPr>
          <p:cNvPr id="41" name="TextBox 40"/>
          <p:cNvSpPr txBox="1"/>
          <p:nvPr/>
        </p:nvSpPr>
        <p:spPr>
          <a:xfrm>
            <a:off x="5960855" y="1153222"/>
            <a:ext cx="2536768" cy="507831"/>
          </a:xfrm>
          <a:prstGeom prst="rect">
            <a:avLst/>
          </a:prstGeom>
          <a:noFill/>
        </p:spPr>
        <p:txBody>
          <a:bodyPr wrap="square" rtlCol="0">
            <a:spAutoFit/>
          </a:bodyPr>
          <a:lstStyle/>
          <a:p>
            <a:pPr marL="171450" indent="-171450">
              <a:buClr>
                <a:srgbClr val="0070C0"/>
              </a:buClr>
              <a:buFont typeface="Arial"/>
              <a:buChar char="•"/>
            </a:pPr>
            <a:r>
              <a:rPr lang="en-US" sz="900" dirty="0" smtClean="0">
                <a:solidFill>
                  <a:schemeClr val="bg1"/>
                </a:solidFill>
                <a:latin typeface="Arial" pitchFamily="34" charset="0"/>
                <a:cs typeface="Arial" pitchFamily="34" charset="0"/>
              </a:rPr>
              <a:t>Access Management</a:t>
            </a:r>
            <a:br>
              <a:rPr lang="en-US" sz="900" dirty="0" smtClean="0">
                <a:solidFill>
                  <a:schemeClr val="bg1"/>
                </a:solidFill>
                <a:latin typeface="Arial" pitchFamily="34" charset="0"/>
                <a:cs typeface="Arial" pitchFamily="34" charset="0"/>
              </a:rPr>
            </a:br>
            <a:r>
              <a:rPr lang="en-US" sz="900" dirty="0" smtClean="0">
                <a:solidFill>
                  <a:schemeClr val="bg1"/>
                </a:solidFill>
                <a:latin typeface="Arial" pitchFamily="34" charset="0"/>
                <a:cs typeface="Arial" pitchFamily="34" charset="0"/>
              </a:rPr>
              <a:t>(</a:t>
            </a:r>
            <a:r>
              <a:rPr lang="en-US" sz="900" dirty="0" err="1">
                <a:solidFill>
                  <a:schemeClr val="bg1"/>
                </a:solidFill>
                <a:latin typeface="Arial" pitchFamily="34" charset="0"/>
                <a:cs typeface="Arial" pitchFamily="34" charset="0"/>
              </a:rPr>
              <a:t>inc.</a:t>
            </a:r>
            <a:r>
              <a:rPr lang="en-US" sz="900" dirty="0">
                <a:solidFill>
                  <a:schemeClr val="bg1"/>
                </a:solidFill>
                <a:latin typeface="Arial" pitchFamily="34" charset="0"/>
                <a:cs typeface="Arial" pitchFamily="34" charset="0"/>
              </a:rPr>
              <a:t> Multi-factor Authentication)</a:t>
            </a:r>
          </a:p>
          <a:p>
            <a:pPr marL="171450" indent="-171450">
              <a:buClr>
                <a:srgbClr val="0070C0"/>
              </a:buClr>
              <a:buFont typeface="Arial"/>
              <a:buChar char="•"/>
            </a:pPr>
            <a:r>
              <a:rPr lang="en-US" sz="900" dirty="0" smtClean="0">
                <a:solidFill>
                  <a:schemeClr val="bg1"/>
                </a:solidFill>
                <a:latin typeface="Arial" pitchFamily="34" charset="0"/>
                <a:cs typeface="Arial" pitchFamily="34" charset="0"/>
              </a:rPr>
              <a:t>Application </a:t>
            </a:r>
            <a:r>
              <a:rPr lang="en-US" sz="900" dirty="0">
                <a:solidFill>
                  <a:schemeClr val="bg1"/>
                </a:solidFill>
                <a:latin typeface="Arial" pitchFamily="34" charset="0"/>
                <a:cs typeface="Arial" pitchFamily="34" charset="0"/>
              </a:rPr>
              <a:t>level attack monitoring </a:t>
            </a:r>
            <a:endParaRPr lang="en-US" sz="900" dirty="0" smtClean="0">
              <a:solidFill>
                <a:schemeClr val="bg1"/>
              </a:solidFill>
              <a:latin typeface="Arial" pitchFamily="34" charset="0"/>
              <a:cs typeface="Arial" pitchFamily="34" charset="0"/>
            </a:endParaRPr>
          </a:p>
        </p:txBody>
      </p:sp>
      <p:sp>
        <p:nvSpPr>
          <p:cNvPr id="39" name="Rounded Rectangle 38"/>
          <p:cNvSpPr/>
          <p:nvPr/>
        </p:nvSpPr>
        <p:spPr>
          <a:xfrm>
            <a:off x="6386740" y="1890413"/>
            <a:ext cx="2104442" cy="75940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42" name="TextBox 41"/>
          <p:cNvSpPr txBox="1"/>
          <p:nvPr/>
        </p:nvSpPr>
        <p:spPr>
          <a:xfrm>
            <a:off x="6540228" y="2013136"/>
            <a:ext cx="1779975" cy="507831"/>
          </a:xfrm>
          <a:prstGeom prst="rect">
            <a:avLst/>
          </a:prstGeom>
          <a:noFill/>
        </p:spPr>
        <p:txBody>
          <a:bodyPr wrap="square" rtlCol="0">
            <a:spAutoFit/>
          </a:bodyPr>
          <a:lstStyle/>
          <a:p>
            <a:pPr marL="171450" indent="-171450">
              <a:buClr>
                <a:srgbClr val="0070C0"/>
              </a:buClr>
              <a:buFont typeface="Arial"/>
              <a:buChar char="•"/>
            </a:pPr>
            <a:r>
              <a:rPr lang="en-US" sz="900" smtClean="0">
                <a:solidFill>
                  <a:schemeClr val="bg1"/>
                </a:solidFill>
                <a:latin typeface="Arial" pitchFamily="34" charset="0"/>
                <a:cs typeface="Arial" pitchFamily="34" charset="0"/>
              </a:rPr>
              <a:t>Access </a:t>
            </a:r>
            <a:r>
              <a:rPr lang="en-US" sz="900" dirty="0">
                <a:solidFill>
                  <a:schemeClr val="bg1"/>
                </a:solidFill>
                <a:latin typeface="Arial" pitchFamily="34" charset="0"/>
                <a:cs typeface="Arial" pitchFamily="34" charset="0"/>
              </a:rPr>
              <a:t>Management</a:t>
            </a:r>
          </a:p>
          <a:p>
            <a:pPr marL="171450" indent="-171450">
              <a:buClr>
                <a:srgbClr val="0070C0"/>
              </a:buClr>
              <a:buFont typeface="Arial"/>
              <a:buChar char="•"/>
            </a:pPr>
            <a:r>
              <a:rPr lang="en-US" sz="900" dirty="0" smtClean="0">
                <a:solidFill>
                  <a:schemeClr val="bg1"/>
                </a:solidFill>
                <a:latin typeface="Arial" pitchFamily="34" charset="0"/>
                <a:cs typeface="Arial" pitchFamily="34" charset="0"/>
              </a:rPr>
              <a:t>Configuration </a:t>
            </a:r>
            <a:r>
              <a:rPr lang="en-US" sz="900" dirty="0">
                <a:solidFill>
                  <a:schemeClr val="bg1"/>
                </a:solidFill>
                <a:latin typeface="Arial" pitchFamily="34" charset="0"/>
                <a:cs typeface="Arial" pitchFamily="34" charset="0"/>
              </a:rPr>
              <a:t>Hardening</a:t>
            </a:r>
          </a:p>
          <a:p>
            <a:pPr marL="171450" indent="-171450">
              <a:buClr>
                <a:srgbClr val="0070C0"/>
              </a:buClr>
              <a:buFont typeface="Arial"/>
              <a:buChar char="•"/>
            </a:pPr>
            <a:r>
              <a:rPr lang="en-US" sz="900" dirty="0" smtClean="0">
                <a:solidFill>
                  <a:schemeClr val="bg1"/>
                </a:solidFill>
                <a:latin typeface="Arial" pitchFamily="34" charset="0"/>
                <a:cs typeface="Arial" pitchFamily="34" charset="0"/>
              </a:rPr>
              <a:t>Patch Management</a:t>
            </a:r>
            <a:endParaRPr lang="en-US" sz="900" dirty="0">
              <a:solidFill>
                <a:schemeClr val="bg1"/>
              </a:solidFill>
              <a:latin typeface="Arial" pitchFamily="34" charset="0"/>
              <a:cs typeface="Arial" pitchFamily="34" charset="0"/>
            </a:endParaRPr>
          </a:p>
        </p:txBody>
      </p:sp>
      <p:sp>
        <p:nvSpPr>
          <p:cNvPr id="40" name="Rounded Rectangle 39"/>
          <p:cNvSpPr/>
          <p:nvPr/>
        </p:nvSpPr>
        <p:spPr>
          <a:xfrm>
            <a:off x="6922814" y="2729638"/>
            <a:ext cx="1574809" cy="75940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43" name="TextBox 42"/>
          <p:cNvSpPr txBox="1"/>
          <p:nvPr/>
        </p:nvSpPr>
        <p:spPr>
          <a:xfrm>
            <a:off x="7065950" y="2842568"/>
            <a:ext cx="1749182" cy="507831"/>
          </a:xfrm>
          <a:prstGeom prst="rect">
            <a:avLst/>
          </a:prstGeom>
          <a:noFill/>
        </p:spPr>
        <p:txBody>
          <a:bodyPr wrap="square" rtlCol="0" anchor="ctr">
            <a:spAutoFit/>
          </a:bodyPr>
          <a:lstStyle/>
          <a:p>
            <a:pPr marL="171450" indent="-171450">
              <a:buClr>
                <a:srgbClr val="0070C0"/>
              </a:buClr>
              <a:buFont typeface="Arial"/>
              <a:buChar char="•"/>
            </a:pPr>
            <a:r>
              <a:rPr lang="en-US" sz="900" dirty="0" smtClean="0">
                <a:solidFill>
                  <a:schemeClr val="bg1"/>
                </a:solidFill>
                <a:latin typeface="Arial" pitchFamily="34" charset="0"/>
                <a:cs typeface="Arial" pitchFamily="34" charset="0"/>
              </a:rPr>
              <a:t>TLS/SSL </a:t>
            </a:r>
            <a:r>
              <a:rPr lang="en-US" sz="900" dirty="0">
                <a:solidFill>
                  <a:schemeClr val="bg1"/>
                </a:solidFill>
                <a:latin typeface="Arial" pitchFamily="34" charset="0"/>
                <a:cs typeface="Arial" pitchFamily="34" charset="0"/>
              </a:rPr>
              <a:t>Encryption</a:t>
            </a:r>
          </a:p>
          <a:p>
            <a:pPr marL="171450" indent="-171450">
              <a:buClr>
                <a:srgbClr val="0070C0"/>
              </a:buClr>
              <a:buFont typeface="Arial"/>
              <a:buChar char="•"/>
            </a:pPr>
            <a:r>
              <a:rPr lang="en-US" sz="900" dirty="0" smtClean="0">
                <a:solidFill>
                  <a:schemeClr val="bg1"/>
                </a:solidFill>
                <a:latin typeface="Arial" pitchFamily="34" charset="0"/>
                <a:cs typeface="Arial" pitchFamily="34" charset="0"/>
              </a:rPr>
              <a:t>Network </a:t>
            </a:r>
            <a:r>
              <a:rPr lang="en-US" sz="900" dirty="0">
                <a:solidFill>
                  <a:schemeClr val="bg1"/>
                </a:solidFill>
                <a:latin typeface="Arial" pitchFamily="34" charset="0"/>
                <a:cs typeface="Arial" pitchFamily="34" charset="0"/>
              </a:rPr>
              <a:t>Security       	   </a:t>
            </a:r>
            <a:r>
              <a:rPr lang="en-US" sz="900" dirty="0" smtClean="0">
                <a:solidFill>
                  <a:schemeClr val="bg1"/>
                </a:solidFill>
                <a:latin typeface="Arial" pitchFamily="34" charset="0"/>
                <a:cs typeface="Arial" pitchFamily="34" charset="0"/>
              </a:rPr>
              <a:t>Configuration</a:t>
            </a:r>
            <a:endParaRPr lang="en-US" sz="900" dirty="0">
              <a:solidFill>
                <a:schemeClr val="bg1"/>
              </a:solidFill>
              <a:latin typeface="Arial" pitchFamily="34" charset="0"/>
              <a:cs typeface="Arial" pitchFamily="34" charset="0"/>
            </a:endParaRPr>
          </a:p>
        </p:txBody>
      </p:sp>
      <p:grpSp>
        <p:nvGrpSpPr>
          <p:cNvPr id="21" name="Group 20"/>
          <p:cNvGrpSpPr/>
          <p:nvPr/>
        </p:nvGrpSpPr>
        <p:grpSpPr>
          <a:xfrm>
            <a:off x="5069563" y="4641474"/>
            <a:ext cx="1065593" cy="230832"/>
            <a:chOff x="1902333" y="4743439"/>
            <a:chExt cx="1065593" cy="230832"/>
          </a:xfrm>
        </p:grpSpPr>
        <p:sp>
          <p:nvSpPr>
            <p:cNvPr id="65" name="Oval 64"/>
            <p:cNvSpPr/>
            <p:nvPr/>
          </p:nvSpPr>
          <p:spPr>
            <a:xfrm>
              <a:off x="1902333" y="4774333"/>
              <a:ext cx="169044" cy="169044"/>
            </a:xfrm>
            <a:prstGeom prst="ellips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67" name="Rectangle 66"/>
            <p:cNvSpPr/>
            <p:nvPr/>
          </p:nvSpPr>
          <p:spPr>
            <a:xfrm>
              <a:off x="2071378" y="4743439"/>
              <a:ext cx="896548" cy="230832"/>
            </a:xfrm>
            <a:prstGeom prst="rect">
              <a:avLst/>
            </a:prstGeom>
          </p:spPr>
          <p:txBody>
            <a:bodyPr wrap="square">
              <a:spAutoFit/>
            </a:bodyPr>
            <a:lstStyle/>
            <a:p>
              <a:r>
                <a:rPr lang="en-US" sz="900" b="1" dirty="0" smtClean="0">
                  <a:latin typeface="Arial"/>
                  <a:cs typeface="Arial"/>
                </a:rPr>
                <a:t>CUSTOMER</a:t>
              </a:r>
              <a:endParaRPr lang="en-US" sz="900" b="1" dirty="0">
                <a:latin typeface="Arial"/>
                <a:cs typeface="Arial"/>
              </a:endParaRPr>
            </a:p>
          </p:txBody>
        </p:sp>
      </p:grpSp>
      <p:grpSp>
        <p:nvGrpSpPr>
          <p:cNvPr id="27" name="Group 26"/>
          <p:cNvGrpSpPr/>
          <p:nvPr/>
        </p:nvGrpSpPr>
        <p:grpSpPr>
          <a:xfrm>
            <a:off x="6171768" y="4641474"/>
            <a:ext cx="1235021" cy="230832"/>
            <a:chOff x="4057650" y="4743439"/>
            <a:chExt cx="1235021" cy="230832"/>
          </a:xfrm>
        </p:grpSpPr>
        <p:sp>
          <p:nvSpPr>
            <p:cNvPr id="66" name="Oval 65"/>
            <p:cNvSpPr/>
            <p:nvPr/>
          </p:nvSpPr>
          <p:spPr>
            <a:xfrm>
              <a:off x="4057650" y="4774333"/>
              <a:ext cx="169044" cy="169044"/>
            </a:xfrm>
            <a:prstGeom prst="ellipse">
              <a:avLst/>
            </a:prstGeom>
            <a:noFill/>
            <a:ln>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68" name="Rectangle 67"/>
            <p:cNvSpPr/>
            <p:nvPr/>
          </p:nvSpPr>
          <p:spPr>
            <a:xfrm>
              <a:off x="4256714" y="4743439"/>
              <a:ext cx="1035957" cy="230832"/>
            </a:xfrm>
            <a:prstGeom prst="rect">
              <a:avLst/>
            </a:prstGeom>
          </p:spPr>
          <p:txBody>
            <a:bodyPr wrap="square">
              <a:spAutoFit/>
            </a:bodyPr>
            <a:lstStyle/>
            <a:p>
              <a:r>
                <a:rPr lang="en-US" sz="900" b="1" dirty="0" smtClean="0">
                  <a:latin typeface="Arial"/>
                  <a:cs typeface="Arial"/>
                </a:rPr>
                <a:t>ALERT LOGIC</a:t>
              </a:r>
            </a:p>
          </p:txBody>
        </p:sp>
      </p:grpSp>
      <p:grpSp>
        <p:nvGrpSpPr>
          <p:cNvPr id="11" name="Group 10"/>
          <p:cNvGrpSpPr/>
          <p:nvPr/>
        </p:nvGrpSpPr>
        <p:grpSpPr>
          <a:xfrm>
            <a:off x="3890933" y="4641474"/>
            <a:ext cx="1141394" cy="230832"/>
            <a:chOff x="377441" y="4743439"/>
            <a:chExt cx="1141394" cy="230832"/>
          </a:xfrm>
        </p:grpSpPr>
        <p:sp>
          <p:nvSpPr>
            <p:cNvPr id="64" name="Oval 63"/>
            <p:cNvSpPr/>
            <p:nvPr/>
          </p:nvSpPr>
          <p:spPr>
            <a:xfrm>
              <a:off x="377441" y="4774333"/>
              <a:ext cx="169044" cy="169044"/>
            </a:xfrm>
            <a:prstGeom prst="ellipse">
              <a:avLst/>
            </a:prstGeom>
            <a:gradFill>
              <a:gsLst>
                <a:gs pos="0">
                  <a:srgbClr val="0070C0">
                    <a:lumMod val="83000"/>
                  </a:srgbClr>
                </a:gs>
                <a:gs pos="100000">
                  <a:srgbClr val="0070C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69" name="Rectangle 68"/>
            <p:cNvSpPr/>
            <p:nvPr/>
          </p:nvSpPr>
          <p:spPr>
            <a:xfrm>
              <a:off x="583721" y="4743439"/>
              <a:ext cx="935114" cy="230832"/>
            </a:xfrm>
            <a:prstGeom prst="rect">
              <a:avLst/>
            </a:prstGeom>
          </p:spPr>
          <p:txBody>
            <a:bodyPr wrap="square">
              <a:spAutoFit/>
            </a:bodyPr>
            <a:lstStyle/>
            <a:p>
              <a:r>
                <a:rPr lang="en-US" sz="900" b="1" dirty="0" smtClean="0">
                  <a:latin typeface="Arial"/>
                  <a:cs typeface="Arial"/>
                </a:rPr>
                <a:t>MICROSOFT</a:t>
              </a:r>
            </a:p>
          </p:txBody>
        </p:sp>
      </p:grpSp>
      <p:grpSp>
        <p:nvGrpSpPr>
          <p:cNvPr id="62" name="Group 61"/>
          <p:cNvGrpSpPr/>
          <p:nvPr/>
        </p:nvGrpSpPr>
        <p:grpSpPr>
          <a:xfrm>
            <a:off x="5700903" y="3555648"/>
            <a:ext cx="686298" cy="809380"/>
            <a:chOff x="3161225" y="3466790"/>
            <a:chExt cx="686298" cy="809380"/>
          </a:xfrm>
        </p:grpSpPr>
        <p:pic>
          <p:nvPicPr>
            <p:cNvPr id="71" name="Picture 7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161225" y="4023574"/>
              <a:ext cx="686298" cy="252596"/>
            </a:xfrm>
            <a:prstGeom prst="rect">
              <a:avLst/>
            </a:prstGeom>
          </p:spPr>
        </p:pic>
        <p:pic>
          <p:nvPicPr>
            <p:cNvPr id="72" name="Picture 71"/>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203530" y="3466790"/>
              <a:ext cx="574669" cy="574669"/>
            </a:xfrm>
            <a:prstGeom prst="rect">
              <a:avLst/>
            </a:prstGeom>
          </p:spPr>
        </p:pic>
      </p:grpSp>
      <p:pic>
        <p:nvPicPr>
          <p:cNvPr id="73" name="Picture 7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077982" y="1813925"/>
            <a:ext cx="633487" cy="633487"/>
          </a:xfrm>
          <a:prstGeom prst="rect">
            <a:avLst/>
          </a:prstGeom>
        </p:spPr>
      </p:pic>
      <p:pic>
        <p:nvPicPr>
          <p:cNvPr id="74" name="Picture 73"/>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077982" y="2676829"/>
            <a:ext cx="633487" cy="633487"/>
          </a:xfrm>
          <a:prstGeom prst="rect">
            <a:avLst/>
          </a:prstGeom>
        </p:spPr>
      </p:pic>
      <p:pic>
        <p:nvPicPr>
          <p:cNvPr id="35" name="Picture 34"/>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93795" y="2392969"/>
            <a:ext cx="1201860" cy="252772"/>
          </a:xfrm>
          <a:prstGeom prst="rect">
            <a:avLst/>
          </a:prstGeom>
        </p:spPr>
      </p:pic>
      <p:pic>
        <p:nvPicPr>
          <p:cNvPr id="76" name="Picture 75"/>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042216" y="3262267"/>
            <a:ext cx="717541" cy="260924"/>
          </a:xfrm>
          <a:prstGeom prst="rect">
            <a:avLst/>
          </a:prstGeom>
        </p:spPr>
      </p:pic>
      <p:pic>
        <p:nvPicPr>
          <p:cNvPr id="77" name="Picture 76"/>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153873" y="1562207"/>
            <a:ext cx="505544" cy="252772"/>
          </a:xfrm>
          <a:prstGeom prst="rect">
            <a:avLst/>
          </a:prstGeom>
        </p:spPr>
      </p:pic>
      <p:sp>
        <p:nvSpPr>
          <p:cNvPr id="23" name="Rectangle 22"/>
          <p:cNvSpPr/>
          <p:nvPr/>
        </p:nvSpPr>
        <p:spPr>
          <a:xfrm>
            <a:off x="7584141" y="4534348"/>
            <a:ext cx="1694330" cy="484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grpSp>
        <p:nvGrpSpPr>
          <p:cNvPr id="54" name="Group 53"/>
          <p:cNvGrpSpPr/>
          <p:nvPr/>
        </p:nvGrpSpPr>
        <p:grpSpPr>
          <a:xfrm>
            <a:off x="7553397" y="1142242"/>
            <a:ext cx="1562042" cy="570640"/>
            <a:chOff x="7452697" y="1218717"/>
            <a:chExt cx="1562042" cy="570640"/>
          </a:xfrm>
          <a:effectLst>
            <a:outerShdw blurRad="50800" dist="50800" dir="5400000" sx="1000" sy="1000" algn="ctr" rotWithShape="0">
              <a:srgbClr val="000000"/>
            </a:outerShdw>
          </a:effectLst>
        </p:grpSpPr>
        <p:sp>
          <p:nvSpPr>
            <p:cNvPr id="55" name="Rounded Rectangle 54"/>
            <p:cNvSpPr/>
            <p:nvPr/>
          </p:nvSpPr>
          <p:spPr>
            <a:xfrm>
              <a:off x="7461442" y="1218717"/>
              <a:ext cx="1517034" cy="570640"/>
            </a:xfrm>
            <a:prstGeom prst="roundRect">
              <a:avLst/>
            </a:prstGeom>
            <a:gradFill>
              <a:gsLst>
                <a:gs pos="0">
                  <a:srgbClr val="FF7F00"/>
                </a:gs>
                <a:gs pos="100000">
                  <a:srgbClr val="FF5100">
                    <a:alpha val="87000"/>
                  </a:srgb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TextBox 55"/>
            <p:cNvSpPr txBox="1"/>
            <p:nvPr/>
          </p:nvSpPr>
          <p:spPr>
            <a:xfrm>
              <a:off x="7452697" y="1277008"/>
              <a:ext cx="1562042" cy="461665"/>
            </a:xfrm>
            <a:prstGeom prst="rect">
              <a:avLst/>
            </a:prstGeom>
            <a:noFill/>
          </p:spPr>
          <p:txBody>
            <a:bodyPr wrap="square" rtlCol="0">
              <a:spAutoFit/>
            </a:bodyPr>
            <a:lstStyle/>
            <a:p>
              <a:pPr marL="171450" indent="-171450">
                <a:buFont typeface="Arial" panose="020B0604020202020204" pitchFamily="34" charset="0"/>
                <a:buChar char="•"/>
              </a:pPr>
              <a:r>
                <a:rPr lang="en-US" sz="800" b="1" dirty="0" err="1">
                  <a:solidFill>
                    <a:schemeClr val="bg1"/>
                  </a:solidFill>
                  <a:latin typeface="Arial" charset="0"/>
                  <a:ea typeface="Arial" charset="0"/>
                  <a:cs typeface="Arial" charset="0"/>
                </a:rPr>
                <a:t>SQLi</a:t>
              </a:r>
              <a:endParaRPr lang="en-US" sz="800" b="1" dirty="0">
                <a:solidFill>
                  <a:schemeClr val="bg1"/>
                </a:solidFill>
                <a:latin typeface="Arial" charset="0"/>
                <a:ea typeface="Arial" charset="0"/>
                <a:cs typeface="Arial" charset="0"/>
              </a:endParaRPr>
            </a:p>
            <a:p>
              <a:pPr marL="171450" indent="-171450">
                <a:buFont typeface="Arial" panose="020B0604020202020204" pitchFamily="34" charset="0"/>
                <a:buChar char="•"/>
              </a:pPr>
              <a:r>
                <a:rPr lang="en-US" sz="800" b="1" dirty="0">
                  <a:solidFill>
                    <a:schemeClr val="bg1"/>
                  </a:solidFill>
                  <a:latin typeface="Arial" charset="0"/>
                  <a:ea typeface="Arial" charset="0"/>
                  <a:cs typeface="Arial" charset="0"/>
                </a:rPr>
                <a:t>Cross-site scripting</a:t>
              </a:r>
            </a:p>
            <a:p>
              <a:pPr marL="171450" indent="-171450">
                <a:buFont typeface="Arial" panose="020B0604020202020204" pitchFamily="34" charset="0"/>
                <a:buChar char="•"/>
              </a:pPr>
              <a:r>
                <a:rPr lang="en-US" sz="800" b="1" dirty="0">
                  <a:solidFill>
                    <a:schemeClr val="bg1"/>
                  </a:solidFill>
                  <a:latin typeface="Arial" charset="0"/>
                  <a:ea typeface="Arial" charset="0"/>
                  <a:cs typeface="Arial" charset="0"/>
                </a:rPr>
                <a:t>Web app exploits</a:t>
              </a:r>
            </a:p>
          </p:txBody>
        </p:sp>
      </p:grpSp>
      <p:grpSp>
        <p:nvGrpSpPr>
          <p:cNvPr id="57" name="Group 56"/>
          <p:cNvGrpSpPr/>
          <p:nvPr/>
        </p:nvGrpSpPr>
        <p:grpSpPr>
          <a:xfrm>
            <a:off x="7575896" y="1996003"/>
            <a:ext cx="1525779" cy="570640"/>
            <a:chOff x="7452697" y="2208950"/>
            <a:chExt cx="1525779" cy="570640"/>
          </a:xfrm>
          <a:effectLst>
            <a:outerShdw blurRad="50800" dist="50800" dir="5400000" sx="1000" sy="1000" algn="ctr" rotWithShape="0">
              <a:srgbClr val="000000"/>
            </a:outerShdw>
          </a:effectLst>
        </p:grpSpPr>
        <p:sp>
          <p:nvSpPr>
            <p:cNvPr id="58" name="Rounded Rectangle 57"/>
            <p:cNvSpPr/>
            <p:nvPr/>
          </p:nvSpPr>
          <p:spPr>
            <a:xfrm>
              <a:off x="7461442" y="2208950"/>
              <a:ext cx="1517034" cy="570640"/>
            </a:xfrm>
            <a:prstGeom prst="roundRect">
              <a:avLst/>
            </a:prstGeom>
            <a:gradFill>
              <a:gsLst>
                <a:gs pos="0">
                  <a:srgbClr val="FF7F00"/>
                </a:gs>
                <a:gs pos="100000">
                  <a:srgbClr val="FF5100">
                    <a:alpha val="87000"/>
                  </a:srgb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Pentagon 58"/>
            <p:cNvSpPr/>
            <p:nvPr/>
          </p:nvSpPr>
          <p:spPr>
            <a:xfrm flipH="1">
              <a:off x="7452697" y="2224210"/>
              <a:ext cx="1348828" cy="528808"/>
            </a:xfrm>
            <a:prstGeom prst="homePlate">
              <a:avLst>
                <a:gd name="adj" fmla="val 2909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marL="171450" indent="-171450">
                <a:buFont typeface="Arial" panose="020B0604020202020204" pitchFamily="34" charset="0"/>
                <a:buChar char="•"/>
              </a:pPr>
              <a:r>
                <a:rPr lang="en-US" sz="800" b="1" dirty="0">
                  <a:solidFill>
                    <a:schemeClr val="bg1"/>
                  </a:solidFill>
                  <a:latin typeface="Arial" charset="0"/>
                  <a:ea typeface="Arial" charset="0"/>
                  <a:cs typeface="Arial" charset="0"/>
                </a:rPr>
                <a:t>Middleware exploits</a:t>
              </a:r>
            </a:p>
            <a:p>
              <a:pPr marL="171450" indent="-171450">
                <a:buFont typeface="Arial" panose="020B0604020202020204" pitchFamily="34" charset="0"/>
                <a:buChar char="•"/>
              </a:pPr>
              <a:r>
                <a:rPr lang="en-US" sz="800" b="1" dirty="0">
                  <a:solidFill>
                    <a:schemeClr val="bg1"/>
                  </a:solidFill>
                  <a:latin typeface="Arial" charset="0"/>
                  <a:ea typeface="Arial" charset="0"/>
                  <a:cs typeface="Arial" charset="0"/>
                </a:rPr>
                <a:t>Brute force attacks</a:t>
              </a:r>
            </a:p>
            <a:p>
              <a:pPr marL="171450" indent="-171450">
                <a:buFont typeface="Arial" panose="020B0604020202020204" pitchFamily="34" charset="0"/>
                <a:buChar char="•"/>
              </a:pPr>
              <a:r>
                <a:rPr lang="en-US" sz="800" b="1" dirty="0">
                  <a:solidFill>
                    <a:schemeClr val="bg1"/>
                  </a:solidFill>
                  <a:latin typeface="Arial" charset="0"/>
                  <a:ea typeface="Arial" charset="0"/>
                  <a:cs typeface="Arial" charset="0"/>
                </a:rPr>
                <a:t>Recon</a:t>
              </a:r>
            </a:p>
          </p:txBody>
        </p:sp>
      </p:grpSp>
      <p:grpSp>
        <p:nvGrpSpPr>
          <p:cNvPr id="60" name="Group 59"/>
          <p:cNvGrpSpPr/>
          <p:nvPr/>
        </p:nvGrpSpPr>
        <p:grpSpPr>
          <a:xfrm>
            <a:off x="7589660" y="2846938"/>
            <a:ext cx="1525779" cy="570640"/>
            <a:chOff x="7452697" y="3060905"/>
            <a:chExt cx="1525779" cy="570640"/>
          </a:xfrm>
          <a:effectLst>
            <a:outerShdw blurRad="50800" dist="50800" dir="5400000" sx="1000" sy="1000" algn="ctr" rotWithShape="0">
              <a:srgbClr val="000000"/>
            </a:outerShdw>
          </a:effectLst>
        </p:grpSpPr>
        <p:sp>
          <p:nvSpPr>
            <p:cNvPr id="61" name="Rounded Rectangle 60"/>
            <p:cNvSpPr/>
            <p:nvPr/>
          </p:nvSpPr>
          <p:spPr>
            <a:xfrm>
              <a:off x="7461442" y="3060905"/>
              <a:ext cx="1517034" cy="570640"/>
            </a:xfrm>
            <a:prstGeom prst="roundRect">
              <a:avLst/>
            </a:prstGeom>
            <a:gradFill>
              <a:gsLst>
                <a:gs pos="0">
                  <a:srgbClr val="FF7F00"/>
                </a:gs>
                <a:gs pos="100000">
                  <a:srgbClr val="FF5100">
                    <a:alpha val="87000"/>
                  </a:srgb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Pentagon 62"/>
            <p:cNvSpPr/>
            <p:nvPr/>
          </p:nvSpPr>
          <p:spPr>
            <a:xfrm flipH="1">
              <a:off x="7452697" y="3089284"/>
              <a:ext cx="1498253" cy="528808"/>
            </a:xfrm>
            <a:prstGeom prst="homePlate">
              <a:avLst>
                <a:gd name="adj" fmla="val 2909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marL="171450" indent="-171450">
                <a:buFont typeface="Arial" panose="020B0604020202020204" pitchFamily="34" charset="0"/>
                <a:buChar char="•"/>
              </a:pPr>
              <a:r>
                <a:rPr lang="en-US" sz="800" b="1" dirty="0">
                  <a:solidFill>
                    <a:schemeClr val="bg1"/>
                  </a:solidFill>
                  <a:latin typeface="Arial" charset="0"/>
                  <a:ea typeface="Arial" charset="0"/>
                  <a:cs typeface="Arial" charset="0"/>
                </a:rPr>
                <a:t>Web shells</a:t>
              </a:r>
            </a:p>
            <a:p>
              <a:pPr marL="171450" indent="-171450">
                <a:buFont typeface="Arial" panose="020B0604020202020204" pitchFamily="34" charset="0"/>
                <a:buChar char="•"/>
              </a:pPr>
              <a:r>
                <a:rPr lang="en-US" sz="800" b="1" dirty="0">
                  <a:solidFill>
                    <a:schemeClr val="bg1"/>
                  </a:solidFill>
                  <a:latin typeface="Arial" charset="0"/>
                  <a:ea typeface="Arial" charset="0"/>
                  <a:cs typeface="Arial" charset="0"/>
                </a:rPr>
                <a:t>Command &amp; Control</a:t>
              </a:r>
            </a:p>
          </p:txBody>
        </p:sp>
      </p:grpSp>
      <p:grpSp>
        <p:nvGrpSpPr>
          <p:cNvPr id="70" name="Group 69"/>
          <p:cNvGrpSpPr/>
          <p:nvPr/>
        </p:nvGrpSpPr>
        <p:grpSpPr>
          <a:xfrm>
            <a:off x="7602470" y="3685075"/>
            <a:ext cx="1591568" cy="570640"/>
            <a:chOff x="7452697" y="3886649"/>
            <a:chExt cx="1591568" cy="570640"/>
          </a:xfrm>
          <a:effectLst>
            <a:outerShdw blurRad="50800" dist="50800" dir="5400000" sx="1000" sy="1000" algn="ctr" rotWithShape="0">
              <a:srgbClr val="000000"/>
            </a:outerShdw>
          </a:effectLst>
        </p:grpSpPr>
        <p:sp>
          <p:nvSpPr>
            <p:cNvPr id="75" name="Rounded Rectangle 74"/>
            <p:cNvSpPr/>
            <p:nvPr/>
          </p:nvSpPr>
          <p:spPr>
            <a:xfrm>
              <a:off x="7461442" y="3886649"/>
              <a:ext cx="1517034" cy="570640"/>
            </a:xfrm>
            <a:prstGeom prst="roundRect">
              <a:avLst/>
            </a:prstGeom>
            <a:gradFill>
              <a:gsLst>
                <a:gs pos="0">
                  <a:srgbClr val="FF7F00"/>
                </a:gs>
                <a:gs pos="100000">
                  <a:srgbClr val="FF5100"/>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8" name="Pentagon 77"/>
            <p:cNvSpPr/>
            <p:nvPr/>
          </p:nvSpPr>
          <p:spPr>
            <a:xfrm flipH="1">
              <a:off x="7452697" y="3907565"/>
              <a:ext cx="1591568" cy="528808"/>
            </a:xfrm>
            <a:prstGeom prst="homePlate">
              <a:avLst>
                <a:gd name="adj" fmla="val 2909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marL="171450" indent="-171450">
                <a:buFont typeface="Arial" panose="020B0604020202020204" pitchFamily="34" charset="0"/>
                <a:buChar char="•"/>
              </a:pPr>
              <a:r>
                <a:rPr lang="en-US" sz="800" b="1" dirty="0">
                  <a:solidFill>
                    <a:schemeClr val="bg1"/>
                  </a:solidFill>
                  <a:latin typeface="Arial" charset="0"/>
                  <a:ea typeface="Arial" charset="0"/>
                  <a:cs typeface="Arial" charset="0"/>
                </a:rPr>
                <a:t>Service Misconfiguration</a:t>
              </a:r>
            </a:p>
            <a:p>
              <a:pPr marL="171450" indent="-171450">
                <a:buFont typeface="Arial" panose="020B0604020202020204" pitchFamily="34" charset="0"/>
                <a:buChar char="•"/>
              </a:pPr>
              <a:r>
                <a:rPr lang="en-US" sz="800" b="1" dirty="0">
                  <a:solidFill>
                    <a:schemeClr val="bg1"/>
                  </a:solidFill>
                  <a:latin typeface="Arial" charset="0"/>
                  <a:ea typeface="Arial" charset="0"/>
                  <a:cs typeface="Arial" charset="0"/>
                </a:rPr>
                <a:t>Suspicious IAM Activity</a:t>
              </a:r>
            </a:p>
          </p:txBody>
        </p:sp>
      </p:grpSp>
    </p:spTree>
    <p:extLst>
      <p:ext uri="{BB962C8B-B14F-4D97-AF65-F5344CB8AC3E}">
        <p14:creationId xmlns:p14="http://schemas.microsoft.com/office/powerpoint/2010/main" val="2187426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1"/>
            <a:endParaRPr lang="en-US"/>
          </a:p>
          <a:p>
            <a:endParaRPr lang="en-US"/>
          </a:p>
          <a:p>
            <a:endParaRPr lang="en-US" dirty="0"/>
          </a:p>
        </p:txBody>
      </p:sp>
      <p:pic>
        <p:nvPicPr>
          <p:cNvPr id="9218" name="Picture 2" descr="Welcome screen"/>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714234" y="857250"/>
            <a:ext cx="4370080" cy="328480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Pin blade to dashboard option"/>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705601" y="2663733"/>
            <a:ext cx="2438400" cy="2479768"/>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bwMode="auto">
          <a:xfrm>
            <a:off x="319362" y="857250"/>
            <a:ext cx="4252638" cy="3919903"/>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lnSpcReduction="10000"/>
          </a:bodyPr>
          <a:lstStyle>
            <a:lvl1pPr marL="171450" indent="-171450" algn="l" defTabSz="685800" rtl="0" eaLnBrk="1" fontAlgn="base" hangingPunct="1">
              <a:lnSpc>
                <a:spcPct val="90000"/>
              </a:lnSpc>
              <a:spcBef>
                <a:spcPct val="30000"/>
              </a:spcBef>
              <a:spcAft>
                <a:spcPct val="0"/>
              </a:spcAft>
              <a:buFont typeface="Arial" charset="0"/>
              <a:buChar char="•"/>
              <a:defRPr sz="2100" kern="1200">
                <a:solidFill>
                  <a:schemeClr val="tx2"/>
                </a:solidFill>
                <a:latin typeface="Arial" pitchFamily="34" charset="0"/>
                <a:ea typeface="ＭＳ Ｐゴシック" charset="0"/>
                <a:cs typeface="Arial" pitchFamily="34" charset="0"/>
              </a:defRPr>
            </a:lvl1pPr>
            <a:lvl2pPr marL="514350" indent="-171450" algn="l" defTabSz="685800" rtl="0" eaLnBrk="1" fontAlgn="base" hangingPunct="1">
              <a:lnSpc>
                <a:spcPct val="90000"/>
              </a:lnSpc>
              <a:spcBef>
                <a:spcPct val="30000"/>
              </a:spcBef>
              <a:spcAft>
                <a:spcPct val="0"/>
              </a:spcAft>
              <a:buFont typeface="Lucida Grande"/>
              <a:buChar char="-"/>
              <a:defRPr kern="1200">
                <a:solidFill>
                  <a:schemeClr val="tx2"/>
                </a:solidFill>
                <a:latin typeface="Arial" pitchFamily="34" charset="0"/>
                <a:ea typeface="ＭＳ Ｐゴシック" charset="0"/>
                <a:cs typeface="Arial" pitchFamily="34" charset="0"/>
              </a:defRPr>
            </a:lvl2pPr>
            <a:lvl3pPr marL="857250" indent="-171450" algn="l" defTabSz="685800" rtl="0" eaLnBrk="1" fontAlgn="base" hangingPunct="1">
              <a:lnSpc>
                <a:spcPct val="90000"/>
              </a:lnSpc>
              <a:spcBef>
                <a:spcPct val="30000"/>
              </a:spcBef>
              <a:spcAft>
                <a:spcPct val="0"/>
              </a:spcAft>
              <a:buFont typeface="Courier New"/>
              <a:buChar char="o"/>
              <a:defRPr sz="1500" kern="1200">
                <a:solidFill>
                  <a:schemeClr val="tx2"/>
                </a:solidFill>
                <a:latin typeface="Arial" pitchFamily="34" charset="0"/>
                <a:ea typeface="ＭＳ Ｐゴシック" charset="0"/>
                <a:cs typeface="Arial" pitchFamily="34" charset="0"/>
              </a:defRPr>
            </a:lvl3pPr>
            <a:lvl4pPr marL="1200150" indent="-171450" algn="l" defTabSz="685800" rtl="0" eaLnBrk="1" fontAlgn="base" hangingPunct="1">
              <a:lnSpc>
                <a:spcPct val="90000"/>
              </a:lnSpc>
              <a:spcBef>
                <a:spcPct val="30000"/>
              </a:spcBef>
              <a:spcAft>
                <a:spcPct val="0"/>
              </a:spcAft>
              <a:buFont typeface="Arial" charset="0"/>
              <a:buChar char="•"/>
              <a:defRPr sz="1400" kern="1200">
                <a:solidFill>
                  <a:schemeClr val="tx2"/>
                </a:solidFill>
                <a:latin typeface="Arial" pitchFamily="34" charset="0"/>
                <a:ea typeface="ＭＳ Ｐゴシック" charset="0"/>
                <a:cs typeface="Arial" pitchFamily="34" charset="0"/>
              </a:defRPr>
            </a:lvl4pPr>
            <a:lvl5pPr marL="1543050" indent="-171450" algn="l" defTabSz="685800" rtl="0" eaLnBrk="1" fontAlgn="base" hangingPunct="1">
              <a:lnSpc>
                <a:spcPct val="90000"/>
              </a:lnSpc>
              <a:spcBef>
                <a:spcPct val="30000"/>
              </a:spcBef>
              <a:spcAft>
                <a:spcPct val="0"/>
              </a:spcAft>
              <a:buFont typeface="Arial" charset="0"/>
              <a:buChar char="•"/>
              <a:defRPr sz="1400" kern="1200">
                <a:solidFill>
                  <a:schemeClr val="tx2"/>
                </a:solidFill>
                <a:latin typeface="Arial" pitchFamily="34" charset="0"/>
                <a:ea typeface="ＭＳ Ｐゴシック" charset="0"/>
                <a:cs typeface="Arial" pitchFamily="34" charset="0"/>
              </a:defRPr>
            </a:lvl5pPr>
            <a:lvl6pPr marL="1885950" indent="-171450" algn="l" defTabSz="685800" rtl="0" eaLnBrk="1" latinLnBrk="0" hangingPunct="1">
              <a:lnSpc>
                <a:spcPct val="90000"/>
              </a:lnSpc>
              <a:spcBef>
                <a:spcPct val="30000"/>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ct val="30000"/>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ct val="30000"/>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ct val="30000"/>
              </a:spcBef>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t>Azure Security Center (ASC) </a:t>
            </a:r>
            <a:r>
              <a:rPr lang="en-US" dirty="0" smtClean="0"/>
              <a:t>and Operations Management and Security (OMS) </a:t>
            </a:r>
          </a:p>
          <a:p>
            <a:pPr lvl="1">
              <a:buClr>
                <a:srgbClr val="FF7F00"/>
              </a:buClr>
            </a:pPr>
            <a:r>
              <a:rPr lang="en-US" dirty="0" smtClean="0"/>
              <a:t>Collect security related info for your teams to act on</a:t>
            </a:r>
          </a:p>
          <a:p>
            <a:pPr lvl="1">
              <a:buClr>
                <a:srgbClr val="FF7F00"/>
              </a:buClr>
            </a:pPr>
            <a:r>
              <a:rPr lang="en-US" dirty="0" smtClean="0"/>
              <a:t>You are still responsible for configuration and management</a:t>
            </a:r>
            <a:endParaRPr lang="en-US" dirty="0"/>
          </a:p>
          <a:p>
            <a:endParaRPr lang="en-US" dirty="0"/>
          </a:p>
          <a:p>
            <a:pPr marL="0" indent="0">
              <a:buNone/>
            </a:pPr>
            <a:r>
              <a:rPr lang="en-US" dirty="0"/>
              <a:t>Azure Active </a:t>
            </a:r>
            <a:r>
              <a:rPr lang="en-US" dirty="0" smtClean="0"/>
              <a:t>Directory</a:t>
            </a:r>
          </a:p>
          <a:p>
            <a:pPr lvl="1">
              <a:buClr>
                <a:srgbClr val="FF7F14"/>
              </a:buClr>
            </a:pPr>
            <a:r>
              <a:rPr lang="en-US" dirty="0" smtClean="0"/>
              <a:t>Identity and Access Management for Azure (and other applications)</a:t>
            </a:r>
          </a:p>
          <a:p>
            <a:pPr lvl="1">
              <a:buClr>
                <a:srgbClr val="FF7F14"/>
              </a:buClr>
            </a:pPr>
            <a:r>
              <a:rPr lang="en-US" dirty="0" smtClean="0"/>
              <a:t>MS does provide best practices recommendations for RBAC (least privilege, MFA, </a:t>
            </a:r>
            <a:r>
              <a:rPr lang="en-US" dirty="0" err="1" smtClean="0"/>
              <a:t>etc</a:t>
            </a:r>
            <a:r>
              <a:rPr lang="en-US" dirty="0" smtClean="0"/>
              <a:t>)</a:t>
            </a:r>
          </a:p>
          <a:p>
            <a:pPr lvl="1">
              <a:buClr>
                <a:srgbClr val="FF7F14"/>
              </a:buClr>
            </a:pPr>
            <a:r>
              <a:rPr lang="en-US" dirty="0" smtClean="0"/>
              <a:t>Apply more granular policies (i.e. by Resource Group)</a:t>
            </a:r>
            <a:endParaRPr lang="en-US" dirty="0"/>
          </a:p>
          <a:p>
            <a:pPr lvl="1">
              <a:buClr>
                <a:srgbClr val="FF7F14"/>
              </a:buClr>
            </a:pPr>
            <a:endParaRPr lang="en-US" dirty="0"/>
          </a:p>
        </p:txBody>
      </p:sp>
      <p:sp>
        <p:nvSpPr>
          <p:cNvPr id="10" name="Title 1"/>
          <p:cNvSpPr>
            <a:spLocks noGrp="1"/>
          </p:cNvSpPr>
          <p:nvPr>
            <p:ph type="title"/>
          </p:nvPr>
        </p:nvSpPr>
        <p:spPr>
          <a:xfrm>
            <a:off x="457200" y="-34324"/>
            <a:ext cx="8229600" cy="582930"/>
          </a:xfrm>
        </p:spPr>
        <p:txBody>
          <a:bodyPr>
            <a:normAutofit/>
          </a:bodyPr>
          <a:lstStyle/>
          <a:p>
            <a:r>
              <a:rPr lang="en-US" dirty="0"/>
              <a:t>1. </a:t>
            </a:r>
            <a:r>
              <a:rPr lang="en-US" dirty="0" smtClean="0"/>
              <a:t>Know your responsibilities: Microsoft Security Tools</a:t>
            </a:r>
            <a:endParaRPr lang="en-US" sz="2000" dirty="0"/>
          </a:p>
        </p:txBody>
      </p:sp>
    </p:spTree>
    <p:extLst>
      <p:ext uri="{BB962C8B-B14F-4D97-AF65-F5344CB8AC3E}">
        <p14:creationId xmlns:p14="http://schemas.microsoft.com/office/powerpoint/2010/main" val="20627615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1"/>
            <a:endParaRPr lang="en-US"/>
          </a:p>
          <a:p>
            <a:endParaRPr lang="en-US"/>
          </a:p>
          <a:p>
            <a:endParaRPr lang="en-US" dirty="0"/>
          </a:p>
        </p:txBody>
      </p:sp>
      <p:sp>
        <p:nvSpPr>
          <p:cNvPr id="8" name="Content Placeholder 2"/>
          <p:cNvSpPr txBox="1">
            <a:spLocks/>
          </p:cNvSpPr>
          <p:nvPr/>
        </p:nvSpPr>
        <p:spPr bwMode="auto">
          <a:xfrm>
            <a:off x="461596" y="857250"/>
            <a:ext cx="3982735" cy="3919903"/>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lnSpcReduction="10000"/>
          </a:bodyPr>
          <a:lstStyle>
            <a:lvl1pPr marL="171450" indent="-171450" algn="l" defTabSz="685800" rtl="0" eaLnBrk="1" fontAlgn="base" hangingPunct="1">
              <a:lnSpc>
                <a:spcPct val="90000"/>
              </a:lnSpc>
              <a:spcBef>
                <a:spcPct val="30000"/>
              </a:spcBef>
              <a:spcAft>
                <a:spcPct val="0"/>
              </a:spcAft>
              <a:buFont typeface="Arial" charset="0"/>
              <a:buChar char="•"/>
              <a:defRPr sz="2100" kern="1200">
                <a:solidFill>
                  <a:schemeClr val="tx2"/>
                </a:solidFill>
                <a:latin typeface="Arial" pitchFamily="34" charset="0"/>
                <a:ea typeface="ＭＳ Ｐゴシック" charset="0"/>
                <a:cs typeface="Arial" pitchFamily="34" charset="0"/>
              </a:defRPr>
            </a:lvl1pPr>
            <a:lvl2pPr marL="514350" indent="-171450" algn="l" defTabSz="685800" rtl="0" eaLnBrk="1" fontAlgn="base" hangingPunct="1">
              <a:lnSpc>
                <a:spcPct val="90000"/>
              </a:lnSpc>
              <a:spcBef>
                <a:spcPct val="30000"/>
              </a:spcBef>
              <a:spcAft>
                <a:spcPct val="0"/>
              </a:spcAft>
              <a:buFont typeface="Lucida Grande"/>
              <a:buChar char="-"/>
              <a:defRPr kern="1200">
                <a:solidFill>
                  <a:schemeClr val="tx2"/>
                </a:solidFill>
                <a:latin typeface="Arial" pitchFamily="34" charset="0"/>
                <a:ea typeface="ＭＳ Ｐゴシック" charset="0"/>
                <a:cs typeface="Arial" pitchFamily="34" charset="0"/>
              </a:defRPr>
            </a:lvl2pPr>
            <a:lvl3pPr marL="857250" indent="-171450" algn="l" defTabSz="685800" rtl="0" eaLnBrk="1" fontAlgn="base" hangingPunct="1">
              <a:lnSpc>
                <a:spcPct val="90000"/>
              </a:lnSpc>
              <a:spcBef>
                <a:spcPct val="30000"/>
              </a:spcBef>
              <a:spcAft>
                <a:spcPct val="0"/>
              </a:spcAft>
              <a:buFont typeface="Courier New"/>
              <a:buChar char="o"/>
              <a:defRPr sz="1500" kern="1200">
                <a:solidFill>
                  <a:schemeClr val="tx2"/>
                </a:solidFill>
                <a:latin typeface="Arial" pitchFamily="34" charset="0"/>
                <a:ea typeface="ＭＳ Ｐゴシック" charset="0"/>
                <a:cs typeface="Arial" pitchFamily="34" charset="0"/>
              </a:defRPr>
            </a:lvl3pPr>
            <a:lvl4pPr marL="1200150" indent="-171450" algn="l" defTabSz="685800" rtl="0" eaLnBrk="1" fontAlgn="base" hangingPunct="1">
              <a:lnSpc>
                <a:spcPct val="90000"/>
              </a:lnSpc>
              <a:spcBef>
                <a:spcPct val="30000"/>
              </a:spcBef>
              <a:spcAft>
                <a:spcPct val="0"/>
              </a:spcAft>
              <a:buFont typeface="Arial" charset="0"/>
              <a:buChar char="•"/>
              <a:defRPr sz="1400" kern="1200">
                <a:solidFill>
                  <a:schemeClr val="tx2"/>
                </a:solidFill>
                <a:latin typeface="Arial" pitchFamily="34" charset="0"/>
                <a:ea typeface="ＭＳ Ｐゴシック" charset="0"/>
                <a:cs typeface="Arial" pitchFamily="34" charset="0"/>
              </a:defRPr>
            </a:lvl4pPr>
            <a:lvl5pPr marL="1543050" indent="-171450" algn="l" defTabSz="685800" rtl="0" eaLnBrk="1" fontAlgn="base" hangingPunct="1">
              <a:lnSpc>
                <a:spcPct val="90000"/>
              </a:lnSpc>
              <a:spcBef>
                <a:spcPct val="30000"/>
              </a:spcBef>
              <a:spcAft>
                <a:spcPct val="0"/>
              </a:spcAft>
              <a:buFont typeface="Arial" charset="0"/>
              <a:buChar char="•"/>
              <a:defRPr sz="1400" kern="1200">
                <a:solidFill>
                  <a:schemeClr val="tx2"/>
                </a:solidFill>
                <a:latin typeface="Arial" pitchFamily="34" charset="0"/>
                <a:ea typeface="ＭＳ Ｐゴシック" charset="0"/>
                <a:cs typeface="Arial" pitchFamily="34" charset="0"/>
              </a:defRPr>
            </a:lvl5pPr>
            <a:lvl6pPr marL="1885950" indent="-171450" algn="l" defTabSz="685800" rtl="0" eaLnBrk="1" latinLnBrk="0" hangingPunct="1">
              <a:lnSpc>
                <a:spcPct val="90000"/>
              </a:lnSpc>
              <a:spcBef>
                <a:spcPct val="30000"/>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ct val="30000"/>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ct val="30000"/>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ct val="30000"/>
              </a:spcBef>
              <a:buFont typeface="Arial" panose="020B0604020202020204" pitchFamily="34" charset="0"/>
              <a:buChar char="•"/>
              <a:defRPr sz="1400" kern="1200">
                <a:solidFill>
                  <a:schemeClr val="tx1"/>
                </a:solidFill>
                <a:latin typeface="+mn-lt"/>
                <a:ea typeface="+mn-ea"/>
                <a:cs typeface="+mn-cs"/>
              </a:defRPr>
            </a:lvl9pPr>
          </a:lstStyle>
          <a:p>
            <a:pPr>
              <a:buClr>
                <a:srgbClr val="FF7F14"/>
              </a:buClr>
            </a:pPr>
            <a:r>
              <a:rPr lang="en-US" dirty="0"/>
              <a:t>Network controls and configurations</a:t>
            </a:r>
          </a:p>
          <a:p>
            <a:pPr lvl="1">
              <a:buClr>
                <a:srgbClr val="FF7F14"/>
              </a:buClr>
            </a:pPr>
            <a:r>
              <a:rPr lang="en-US" dirty="0"/>
              <a:t>Azure Virtual </a:t>
            </a:r>
            <a:r>
              <a:rPr lang="en-US" dirty="0" smtClean="0"/>
              <a:t>Network</a:t>
            </a:r>
          </a:p>
          <a:p>
            <a:pPr lvl="2">
              <a:buClr>
                <a:srgbClr val="FF7F14"/>
              </a:buClr>
            </a:pPr>
            <a:r>
              <a:rPr lang="en-US" dirty="0" smtClean="0"/>
              <a:t>Hybrid</a:t>
            </a:r>
          </a:p>
          <a:p>
            <a:pPr lvl="2">
              <a:buClr>
                <a:srgbClr val="FF7F14"/>
              </a:buClr>
            </a:pPr>
            <a:r>
              <a:rPr lang="en-US" dirty="0" smtClean="0"/>
              <a:t>VNET peering</a:t>
            </a:r>
            <a:endParaRPr lang="en-US" dirty="0"/>
          </a:p>
          <a:p>
            <a:pPr lvl="1">
              <a:buClr>
                <a:srgbClr val="FF7F14"/>
              </a:buClr>
            </a:pPr>
            <a:r>
              <a:rPr lang="en-US" dirty="0"/>
              <a:t>Network Security </a:t>
            </a:r>
            <a:r>
              <a:rPr lang="en-US" dirty="0" smtClean="0"/>
              <a:t>Group</a:t>
            </a:r>
            <a:r>
              <a:rPr lang="en-US" dirty="0"/>
              <a:t>s</a:t>
            </a:r>
            <a:endParaRPr lang="en-US" dirty="0" smtClean="0"/>
          </a:p>
          <a:p>
            <a:pPr lvl="2">
              <a:buClr>
                <a:srgbClr val="FF7F14"/>
              </a:buClr>
            </a:pPr>
            <a:r>
              <a:rPr lang="en-US" dirty="0" smtClean="0"/>
              <a:t>NIC or subnet level</a:t>
            </a:r>
          </a:p>
          <a:p>
            <a:pPr lvl="2">
              <a:buClr>
                <a:srgbClr val="FF7F14"/>
              </a:buClr>
            </a:pPr>
            <a:r>
              <a:rPr lang="en-US" dirty="0" smtClean="0"/>
              <a:t>Check the defaults</a:t>
            </a:r>
            <a:endParaRPr lang="en-US" dirty="0"/>
          </a:p>
          <a:p>
            <a:pPr>
              <a:buClr>
                <a:srgbClr val="FF7F14"/>
              </a:buClr>
            </a:pPr>
            <a:endParaRPr lang="en-US" dirty="0" smtClean="0"/>
          </a:p>
          <a:p>
            <a:pPr>
              <a:buClr>
                <a:srgbClr val="FF7F14"/>
              </a:buClr>
            </a:pPr>
            <a:r>
              <a:rPr lang="en-US" dirty="0" smtClean="0"/>
              <a:t>Benefits</a:t>
            </a:r>
            <a:endParaRPr lang="en-US" dirty="0"/>
          </a:p>
          <a:p>
            <a:pPr lvl="1">
              <a:buClr>
                <a:srgbClr val="FF7F14"/>
              </a:buClr>
            </a:pPr>
            <a:r>
              <a:rPr lang="en-US" dirty="0" smtClean="0"/>
              <a:t>Granular</a:t>
            </a:r>
          </a:p>
          <a:p>
            <a:pPr lvl="1">
              <a:buClr>
                <a:srgbClr val="FF7F14"/>
              </a:buClr>
            </a:pPr>
            <a:r>
              <a:rPr lang="en-US" dirty="0" smtClean="0"/>
              <a:t>Scalable and work w/ </a:t>
            </a:r>
            <a:r>
              <a:rPr lang="en-US" dirty="0" err="1" smtClean="0"/>
              <a:t>autoscaling</a:t>
            </a:r>
            <a:endParaRPr lang="en-US" dirty="0"/>
          </a:p>
          <a:p>
            <a:pPr lvl="1">
              <a:buClr>
                <a:srgbClr val="FF7F14"/>
              </a:buClr>
            </a:pPr>
            <a:r>
              <a:rPr lang="en-US" dirty="0" smtClean="0"/>
              <a:t>Reusable policies for ephemeral workloads or continuous deployment pipelines</a:t>
            </a:r>
            <a:endParaRPr lang="en-US" dirty="0"/>
          </a:p>
        </p:txBody>
      </p:sp>
      <p:sp>
        <p:nvSpPr>
          <p:cNvPr id="10" name="Title 1"/>
          <p:cNvSpPr>
            <a:spLocks noGrp="1"/>
          </p:cNvSpPr>
          <p:nvPr>
            <p:ph type="title"/>
          </p:nvPr>
        </p:nvSpPr>
        <p:spPr>
          <a:xfrm>
            <a:off x="457200" y="-34324"/>
            <a:ext cx="8229600" cy="582930"/>
          </a:xfrm>
        </p:spPr>
        <p:txBody>
          <a:bodyPr>
            <a:normAutofit/>
          </a:bodyPr>
          <a:lstStyle/>
          <a:p>
            <a:r>
              <a:rPr lang="en-US" dirty="0"/>
              <a:t>2. </a:t>
            </a:r>
            <a:r>
              <a:rPr lang="en-US" dirty="0" smtClean="0"/>
              <a:t>Leverage platform capabilities: Network Access</a:t>
            </a:r>
            <a:endParaRPr lang="en-US" sz="2000" dirty="0"/>
          </a:p>
        </p:txBody>
      </p:sp>
      <p:sp>
        <p:nvSpPr>
          <p:cNvPr id="6" name="Rectangle 5"/>
          <p:cNvSpPr/>
          <p:nvPr/>
        </p:nvSpPr>
        <p:spPr>
          <a:xfrm>
            <a:off x="7584141" y="4534348"/>
            <a:ext cx="1694330" cy="484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44331" y="857250"/>
            <a:ext cx="4020306" cy="3829075"/>
          </a:xfrm>
          <a:prstGeom prst="rect">
            <a:avLst/>
          </a:prstGeom>
          <a:ln w="12700" cap="sq">
            <a:solidFill>
              <a:schemeClr val="bg1">
                <a:lumMod val="65000"/>
              </a:schemeClr>
            </a:solidFill>
            <a:prstDash val="solid"/>
            <a:miter lim="800000"/>
          </a:ln>
          <a:effectLst>
            <a:outerShdw blurRad="50800" dist="38100" dir="2700000" sx="1000" sy="1000" algn="tl" rotWithShape="0">
              <a:srgbClr val="000000">
                <a:alpha val="43000"/>
              </a:srgbClr>
            </a:outerShdw>
          </a:effectLst>
        </p:spPr>
      </p:pic>
    </p:spTree>
    <p:extLst>
      <p:ext uri="{BB962C8B-B14F-4D97-AF65-F5344CB8AC3E}">
        <p14:creationId xmlns:p14="http://schemas.microsoft.com/office/powerpoint/2010/main" val="1901182322"/>
      </p:ext>
    </p:extLst>
  </p:cSld>
  <p:clrMapOvr>
    <a:masterClrMapping/>
  </p:clrMapOvr>
  <p:timing>
    <p:tnLst>
      <p:par>
        <p:cTn id="1" dur="indefinite" restart="never" nodeType="tmRoot"/>
      </p:par>
    </p:tnLst>
  </p:timing>
</p:sld>
</file>

<file path=ppt/theme/theme1.xml><?xml version="1.0" encoding="utf-8"?>
<a:theme xmlns:a="http://schemas.openxmlformats.org/drawingml/2006/main" name="Updated Template - 051514">
  <a:themeElements>
    <a:clrScheme name="AL Theme">
      <a:dk1>
        <a:sysClr val="windowText" lastClr="000000"/>
      </a:dk1>
      <a:lt1>
        <a:sysClr val="window" lastClr="FFFFFF"/>
      </a:lt1>
      <a:dk2>
        <a:srgbClr val="4C4C4C"/>
      </a:dk2>
      <a:lt2>
        <a:srgbClr val="FEFAC9"/>
      </a:lt2>
      <a:accent1>
        <a:srgbClr val="CE4F26"/>
      </a:accent1>
      <a:accent2>
        <a:srgbClr val="335687"/>
      </a:accent2>
      <a:accent3>
        <a:srgbClr val="FC9E49"/>
      </a:accent3>
      <a:accent4>
        <a:srgbClr val="94BED7"/>
      </a:accent4>
      <a:accent5>
        <a:srgbClr val="260F54"/>
      </a:accent5>
      <a:accent6>
        <a:srgbClr val="4A75AC"/>
      </a:accent6>
      <a:hlink>
        <a:srgbClr val="004080"/>
      </a:hlink>
      <a:folHlink>
        <a:srgbClr val="747679"/>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lumMod val="75000"/>
          </a:schemeClr>
        </a:solidFill>
      </a:spPr>
      <a:bodyPr rtlCol="0" anchor="ct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2400" dirty="0" err="1" smtClean="0">
            <a:solidFill>
              <a:schemeClr val="tx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Presentation1" id="{7BC4796A-9872-4AA6-868A-E1A52DAE5C9B}" vid="{226865FD-68E7-4897-9C2B-9A00B6BC8CA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9A4849AD-65CA-4CDD-87B0-7F56EA6DF72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Alert Logic PPT template</Template>
  <TotalTime>0</TotalTime>
  <Words>2554</Words>
  <Application>Microsoft Macintosh PowerPoint</Application>
  <PresentationFormat>On-screen Show (16:9)</PresentationFormat>
  <Paragraphs>524</Paragraphs>
  <Slides>34</Slides>
  <Notes>19</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3" baseType="lpstr">
      <vt:lpstr>Courier New</vt:lpstr>
      <vt:lpstr>Lucida Grande</vt:lpstr>
      <vt:lpstr>MS PGothic</vt:lpstr>
      <vt:lpstr>ＭＳ Ｐゴシック</vt:lpstr>
      <vt:lpstr>Segoe UI</vt:lpstr>
      <vt:lpstr>Wingdings</vt:lpstr>
      <vt:lpstr>Arial</vt:lpstr>
      <vt:lpstr>Updated Template - 051514</vt:lpstr>
      <vt:lpstr>Chart</vt:lpstr>
      <vt:lpstr>PowerPoint Presentation</vt:lpstr>
      <vt:lpstr>Cloud adoption and trends</vt:lpstr>
      <vt:lpstr>Cloud adoption and trends</vt:lpstr>
      <vt:lpstr>Our 5 recommendations to secure your cloud applications</vt:lpstr>
      <vt:lpstr>1. Know your responsibilities</vt:lpstr>
      <vt:lpstr>1.  Know your responsibilities: Across the Stack</vt:lpstr>
      <vt:lpstr>1.  Know your responsibilities: Threats</vt:lpstr>
      <vt:lpstr>1. Know your responsibilities: Microsoft Security Tools</vt:lpstr>
      <vt:lpstr>2. Leverage platform capabilities: Network Access</vt:lpstr>
      <vt:lpstr>2. Leverage platform capabilities: Encryption</vt:lpstr>
      <vt:lpstr>2. Leverage platform capabilities: Automation</vt:lpstr>
      <vt:lpstr>3. Log everything, always!</vt:lpstr>
      <vt:lpstr>3. Log everything: Azure Activity Log</vt:lpstr>
      <vt:lpstr>4. Put new processes in place</vt:lpstr>
      <vt:lpstr>5. Leverage expertise: Compliance</vt:lpstr>
      <vt:lpstr>5. Leverage expertise: Cloud</vt:lpstr>
      <vt:lpstr>5.  Leverage expertise: Threats</vt:lpstr>
      <vt:lpstr>PowerPoint Presentation</vt:lpstr>
      <vt:lpstr>We protect cloud workloads &amp; web applications</vt:lpstr>
      <vt:lpstr>PowerPoint Presentation</vt:lpstr>
      <vt:lpstr>3-Tier applications using VMs only</vt:lpstr>
      <vt:lpstr>How to find out more </vt:lpstr>
      <vt:lpstr>PowerPoint Presentation</vt:lpstr>
      <vt:lpstr>New capabilities focused on Web Attack Detection</vt:lpstr>
      <vt:lpstr>Alert Logic solutions are easy to deploy</vt:lpstr>
      <vt:lpstr>HOW IT WORKS:  Alert Logic Threat Manager for 3 Tier Application Stack + Azure SQL</vt:lpstr>
      <vt:lpstr>ARM Template automate appliance deployments</vt:lpstr>
      <vt:lpstr>Agents can be baked into VM images, or automatically installed using DevOps toolsets</vt:lpstr>
      <vt:lpstr>Azure Activity Logs identify IOCs at the subscription level</vt:lpstr>
      <vt:lpstr>We scan the entire stack for vulnerabilities and config errors</vt:lpstr>
      <vt:lpstr>Alert Logic is security built for the cloud</vt:lpstr>
      <vt:lpstr>Incident identification and notification</vt:lpstr>
      <vt:lpstr>Alert Logic – a Leader in Forrester’s 2016 NA MSSP WAVETM</vt:lpstr>
      <vt:lpstr>Addressing Customers with Compliance Requirements</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Bryant, Vince</dc:creator>
  <cp:lastModifiedBy/>
  <cp:revision>1</cp:revision>
  <dcterms:created xsi:type="dcterms:W3CDTF">2017-01-20T16:26:28Z</dcterms:created>
  <dcterms:modified xsi:type="dcterms:W3CDTF">2017-04-24T14:47:40Z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TC029239449991</vt:lpwstr>
  </property>
</Properties>
</file>